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12"/>
  </p:notesMasterIdLst>
  <p:sldIdLst>
    <p:sldId id="256" r:id="rId2"/>
    <p:sldId id="259" r:id="rId3"/>
    <p:sldId id="260" r:id="rId4"/>
    <p:sldId id="261" r:id="rId5"/>
    <p:sldId id="263" r:id="rId6"/>
    <p:sldId id="311" r:id="rId7"/>
    <p:sldId id="267" r:id="rId8"/>
    <p:sldId id="271" r:id="rId9"/>
    <p:sldId id="280" r:id="rId10"/>
    <p:sldId id="312" r:id="rId11"/>
  </p:sldIdLst>
  <p:sldSz cx="9144000" cy="5143500" type="screen16x9"/>
  <p:notesSz cx="6858000" cy="9144000"/>
  <p:embeddedFontLst>
    <p:embeddedFont>
      <p:font typeface="Agency FB" panose="020B0503020202020204" pitchFamily="34" charset="0"/>
      <p:regular r:id="rId13"/>
      <p:bold r:id="rId14"/>
    </p:embeddedFont>
    <p:embeddedFont>
      <p:font typeface="Aptos Narrow" panose="020B0004020202020204" pitchFamily="34" charset="0"/>
      <p:regular r:id="rId15"/>
      <p:bold r:id="rId16"/>
    </p:embeddedFont>
    <p:embeddedFont>
      <p:font typeface="Bebas Neue" panose="020B0606020202050201" pitchFamily="34" charset="0"/>
      <p:regular r:id="rId17"/>
    </p:embeddedFont>
    <p:embeddedFont>
      <p:font typeface="Comfortaa" panose="020B0604020202020204" charset="0"/>
      <p:regular r:id="rId18"/>
      <p:bold r:id="rId19"/>
    </p:embeddedFont>
    <p:embeddedFont>
      <p:font typeface="Comfortaa Medium" panose="020B0604020202020204" charset="0"/>
      <p:regular r:id="rId20"/>
      <p:bold r:id="rId21"/>
    </p:embeddedFont>
    <p:embeddedFont>
      <p:font typeface="Lato" panose="020F0502020204030203" pitchFamily="34" charset="0"/>
      <p:regular r:id="rId22"/>
      <p:bold r:id="rId23"/>
      <p:italic r:id="rId24"/>
      <p:boldItalic r:id="rId25"/>
    </p:embeddedFont>
    <p:embeddedFont>
      <p:font typeface="Nunito Light" pitchFamily="2" charset="0"/>
      <p:regular r:id="rId26"/>
      <p: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035972-47FF-4937-8B41-FBCF694DC089}">
  <a:tblStyle styleId="{83035972-47FF-4937-8B41-FBCF694DC08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CFD57EC-A3EB-4DDB-BD97-5CCDE9B1A6DD}"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1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06348ffde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06348ffd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1206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8378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164450" y="1264225"/>
            <a:ext cx="6815100" cy="19272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lvl1pPr lvl="0" algn="ctr">
              <a:lnSpc>
                <a:spcPct val="115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220750" y="3232150"/>
            <a:ext cx="4702500" cy="475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17"/>
        <p:cNvGrpSpPr/>
        <p:nvPr/>
      </p:nvGrpSpPr>
      <p:grpSpPr>
        <a:xfrm>
          <a:off x="0" y="0"/>
          <a:ext cx="0" cy="0"/>
          <a:chOff x="0" y="0"/>
          <a:chExt cx="0" cy="0"/>
        </a:xfrm>
      </p:grpSpPr>
      <p:pic>
        <p:nvPicPr>
          <p:cNvPr id="218" name="Google Shape;218;p3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9" name="Google Shape;219;p34"/>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20"/>
        <p:cNvGrpSpPr/>
        <p:nvPr/>
      </p:nvGrpSpPr>
      <p:grpSpPr>
        <a:xfrm>
          <a:off x="0" y="0"/>
          <a:ext cx="0" cy="0"/>
          <a:chOff x="0" y="0"/>
          <a:chExt cx="0" cy="0"/>
        </a:xfrm>
      </p:grpSpPr>
      <p:pic>
        <p:nvPicPr>
          <p:cNvPr id="221" name="Google Shape;221;p3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2" name="Google Shape;222;p35"/>
          <p:cNvSpPr/>
          <p:nvPr/>
        </p:nvSpPr>
        <p:spPr>
          <a:xfrm>
            <a:off x="1057350" y="663150"/>
            <a:ext cx="7029300" cy="3817200"/>
          </a:xfrm>
          <a:prstGeom prst="rect">
            <a:avLst/>
          </a:prstGeom>
          <a:solidFill>
            <a:srgbClr val="072C4E">
              <a:alpha val="86310"/>
            </a:srgbClr>
          </a:solidFill>
          <a:ln w="38100" cap="flat" cmpd="sng">
            <a:solidFill>
              <a:srgbClr val="FFE000"/>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1264400" y="661125"/>
            <a:ext cx="1652100" cy="1511400"/>
          </a:xfrm>
          <a:prstGeom prst="rect">
            <a:avLst/>
          </a:prstGeom>
          <a:solidFill>
            <a:srgbClr val="072C4E">
              <a:alpha val="8631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9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txBox="1">
            <a:spLocks noGrp="1"/>
          </p:cNvSpPr>
          <p:nvPr>
            <p:ph type="subTitle" idx="1"/>
          </p:nvPr>
        </p:nvSpPr>
        <p:spPr>
          <a:xfrm>
            <a:off x="1754525" y="3682800"/>
            <a:ext cx="4863900" cy="464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pic>
        <p:nvPicPr>
          <p:cNvPr id="35" name="Google Shape;35;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6" name="Google Shape;36;p7"/>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7"/>
          <p:cNvSpPr txBox="1">
            <a:spLocks noGrp="1"/>
          </p:cNvSpPr>
          <p:nvPr>
            <p:ph type="subTitle" idx="1"/>
          </p:nvPr>
        </p:nvSpPr>
        <p:spPr>
          <a:xfrm>
            <a:off x="948600" y="1700300"/>
            <a:ext cx="42948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pic>
        <p:nvPicPr>
          <p:cNvPr id="43" name="Google Shape;43;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4" name="Google Shape;44;p9"/>
          <p:cNvSpPr txBox="1">
            <a:spLocks noGrp="1"/>
          </p:cNvSpPr>
          <p:nvPr>
            <p:ph type="title"/>
          </p:nvPr>
        </p:nvSpPr>
        <p:spPr>
          <a:xfrm>
            <a:off x="2135550" y="10367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9600">
                <a:solidFill>
                  <a:schemeClr val="dk2"/>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5" name="Google Shape;45;p9"/>
          <p:cNvSpPr txBox="1">
            <a:spLocks noGrp="1"/>
          </p:cNvSpPr>
          <p:nvPr>
            <p:ph type="subTitle" idx="1"/>
          </p:nvPr>
        </p:nvSpPr>
        <p:spPr>
          <a:xfrm>
            <a:off x="2135550" y="3001100"/>
            <a:ext cx="4872900" cy="6711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1">
  <p:cSld name="TITLE_ONLY_1_1">
    <p:spTree>
      <p:nvGrpSpPr>
        <p:cNvPr id="1" name="Shape 89"/>
        <p:cNvGrpSpPr/>
        <p:nvPr/>
      </p:nvGrpSpPr>
      <p:grpSpPr>
        <a:xfrm>
          <a:off x="0" y="0"/>
          <a:ext cx="0" cy="0"/>
          <a:chOff x="0" y="0"/>
          <a:chExt cx="0" cy="0"/>
        </a:xfrm>
      </p:grpSpPr>
      <p:pic>
        <p:nvPicPr>
          <p:cNvPr id="90" name="Google Shape;90;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91" name="Google Shape;91;p17"/>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97"/>
        <p:cNvGrpSpPr/>
        <p:nvPr/>
      </p:nvGrpSpPr>
      <p:grpSpPr>
        <a:xfrm>
          <a:off x="0" y="0"/>
          <a:ext cx="0" cy="0"/>
          <a:chOff x="0" y="0"/>
          <a:chExt cx="0" cy="0"/>
        </a:xfrm>
      </p:grpSpPr>
      <p:pic>
        <p:nvPicPr>
          <p:cNvPr id="98" name="Google Shape;98;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99" name="Google Shape;99;p19"/>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9"/>
          <p:cNvSpPr txBox="1">
            <a:spLocks noGrp="1"/>
          </p:cNvSpPr>
          <p:nvPr>
            <p:ph type="title"/>
          </p:nvPr>
        </p:nvSpPr>
        <p:spPr>
          <a:xfrm>
            <a:off x="1024800" y="1060025"/>
            <a:ext cx="3998700" cy="1843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1" name="Google Shape;101;p19"/>
          <p:cNvSpPr txBox="1">
            <a:spLocks noGrp="1"/>
          </p:cNvSpPr>
          <p:nvPr>
            <p:ph type="subTitle" idx="1"/>
          </p:nvPr>
        </p:nvSpPr>
        <p:spPr>
          <a:xfrm>
            <a:off x="1024800" y="3001225"/>
            <a:ext cx="3998700" cy="1116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9"/>
          <p:cNvSpPr>
            <a:spLocks noGrp="1"/>
          </p:cNvSpPr>
          <p:nvPr>
            <p:ph type="pic" idx="2"/>
          </p:nvPr>
        </p:nvSpPr>
        <p:spPr>
          <a:xfrm>
            <a:off x="5086250" y="798550"/>
            <a:ext cx="3300000" cy="3546300"/>
          </a:xfrm>
          <a:prstGeom prst="rect">
            <a:avLst/>
          </a:prstGeom>
          <a:noFill/>
          <a:ln w="28575" cap="flat" cmpd="sng">
            <a:solidFill>
              <a:schemeClr val="dk2"/>
            </a:solidFill>
            <a:prstDash val="solid"/>
            <a:round/>
            <a:headEnd type="none" w="sm" len="sm"/>
            <a:tailEnd type="none" w="sm" len="sm"/>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35"/>
        <p:cNvGrpSpPr/>
        <p:nvPr/>
      </p:nvGrpSpPr>
      <p:grpSpPr>
        <a:xfrm>
          <a:off x="0" y="0"/>
          <a:ext cx="0" cy="0"/>
          <a:chOff x="0" y="0"/>
          <a:chExt cx="0" cy="0"/>
        </a:xfrm>
      </p:grpSpPr>
      <p:pic>
        <p:nvPicPr>
          <p:cNvPr id="136" name="Google Shape;136;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7" name="Google Shape;137;p26"/>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9" name="Google Shape;139;p26"/>
          <p:cNvSpPr txBox="1">
            <a:spLocks noGrp="1"/>
          </p:cNvSpPr>
          <p:nvPr>
            <p:ph type="subTitle" idx="1"/>
          </p:nvPr>
        </p:nvSpPr>
        <p:spPr>
          <a:xfrm>
            <a:off x="4832040" y="1743825"/>
            <a:ext cx="3254100" cy="20835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6"/>
          <p:cNvSpPr txBox="1">
            <a:spLocks noGrp="1"/>
          </p:cNvSpPr>
          <p:nvPr>
            <p:ph type="subTitle" idx="2"/>
          </p:nvPr>
        </p:nvSpPr>
        <p:spPr>
          <a:xfrm>
            <a:off x="1057863" y="1743825"/>
            <a:ext cx="3254100" cy="20835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73"/>
        <p:cNvGrpSpPr/>
        <p:nvPr/>
      </p:nvGrpSpPr>
      <p:grpSpPr>
        <a:xfrm>
          <a:off x="0" y="0"/>
          <a:ext cx="0" cy="0"/>
          <a:chOff x="0" y="0"/>
          <a:chExt cx="0" cy="0"/>
        </a:xfrm>
      </p:grpSpPr>
      <p:pic>
        <p:nvPicPr>
          <p:cNvPr id="174" name="Google Shape;174;p30"/>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Google Shape;175;p30"/>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7" name="Google Shape;177;p30"/>
          <p:cNvSpPr txBox="1">
            <a:spLocks noGrp="1"/>
          </p:cNvSpPr>
          <p:nvPr>
            <p:ph type="subTitle" idx="1"/>
          </p:nvPr>
        </p:nvSpPr>
        <p:spPr>
          <a:xfrm>
            <a:off x="1261552" y="21492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30"/>
          <p:cNvSpPr txBox="1">
            <a:spLocks noGrp="1"/>
          </p:cNvSpPr>
          <p:nvPr>
            <p:ph type="subTitle" idx="2"/>
          </p:nvPr>
        </p:nvSpPr>
        <p:spPr>
          <a:xfrm>
            <a:off x="3579000" y="21492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30"/>
          <p:cNvSpPr txBox="1">
            <a:spLocks noGrp="1"/>
          </p:cNvSpPr>
          <p:nvPr>
            <p:ph type="subTitle" idx="3"/>
          </p:nvPr>
        </p:nvSpPr>
        <p:spPr>
          <a:xfrm>
            <a:off x="1261552" y="35794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 name="Google Shape;180;p30"/>
          <p:cNvSpPr txBox="1">
            <a:spLocks noGrp="1"/>
          </p:cNvSpPr>
          <p:nvPr>
            <p:ph type="subTitle" idx="4"/>
          </p:nvPr>
        </p:nvSpPr>
        <p:spPr>
          <a:xfrm>
            <a:off x="3579000" y="35794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30"/>
          <p:cNvSpPr txBox="1">
            <a:spLocks noGrp="1"/>
          </p:cNvSpPr>
          <p:nvPr>
            <p:ph type="subTitle" idx="5"/>
          </p:nvPr>
        </p:nvSpPr>
        <p:spPr>
          <a:xfrm>
            <a:off x="5896448" y="2149200"/>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2" name="Google Shape;182;p30"/>
          <p:cNvSpPr txBox="1">
            <a:spLocks noGrp="1"/>
          </p:cNvSpPr>
          <p:nvPr>
            <p:ph type="subTitle" idx="6"/>
          </p:nvPr>
        </p:nvSpPr>
        <p:spPr>
          <a:xfrm>
            <a:off x="5896448" y="3579425"/>
            <a:ext cx="198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30"/>
          <p:cNvSpPr txBox="1">
            <a:spLocks noGrp="1"/>
          </p:cNvSpPr>
          <p:nvPr>
            <p:ph type="subTitle" idx="7"/>
          </p:nvPr>
        </p:nvSpPr>
        <p:spPr>
          <a:xfrm>
            <a:off x="1265452" y="16565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4" name="Google Shape;184;p30"/>
          <p:cNvSpPr txBox="1">
            <a:spLocks noGrp="1"/>
          </p:cNvSpPr>
          <p:nvPr>
            <p:ph type="subTitle" idx="8"/>
          </p:nvPr>
        </p:nvSpPr>
        <p:spPr>
          <a:xfrm>
            <a:off x="3582900" y="16565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5" name="Google Shape;185;p30"/>
          <p:cNvSpPr txBox="1">
            <a:spLocks noGrp="1"/>
          </p:cNvSpPr>
          <p:nvPr>
            <p:ph type="subTitle" idx="9"/>
          </p:nvPr>
        </p:nvSpPr>
        <p:spPr>
          <a:xfrm>
            <a:off x="5900348" y="1656599"/>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6" name="Google Shape;186;p30"/>
          <p:cNvSpPr txBox="1">
            <a:spLocks noGrp="1"/>
          </p:cNvSpPr>
          <p:nvPr>
            <p:ph type="subTitle" idx="13"/>
          </p:nvPr>
        </p:nvSpPr>
        <p:spPr>
          <a:xfrm>
            <a:off x="1265452" y="30868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7" name="Google Shape;187;p30"/>
          <p:cNvSpPr txBox="1">
            <a:spLocks noGrp="1"/>
          </p:cNvSpPr>
          <p:nvPr>
            <p:ph type="subTitle" idx="14"/>
          </p:nvPr>
        </p:nvSpPr>
        <p:spPr>
          <a:xfrm>
            <a:off x="3582900" y="30868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8" name="Google Shape;188;p30"/>
          <p:cNvSpPr txBox="1">
            <a:spLocks noGrp="1"/>
          </p:cNvSpPr>
          <p:nvPr>
            <p:ph type="subTitle" idx="15"/>
          </p:nvPr>
        </p:nvSpPr>
        <p:spPr>
          <a:xfrm>
            <a:off x="5900348" y="3086800"/>
            <a:ext cx="1978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Comfortaa"/>
              <a:buNone/>
              <a:defRPr sz="3500" b="1">
                <a:solidFill>
                  <a:schemeClr val="dk1"/>
                </a:solidFill>
                <a:latin typeface="Comfortaa"/>
                <a:ea typeface="Comfortaa"/>
                <a:cs typeface="Comfortaa"/>
                <a:sym typeface="Comfortaa"/>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8" r:id="rId5"/>
    <p:sldLayoutId id="2147483663" r:id="rId6"/>
    <p:sldLayoutId id="2147483665" r:id="rId7"/>
    <p:sldLayoutId id="2147483672" r:id="rId8"/>
    <p:sldLayoutId id="2147483676" r:id="rId9"/>
    <p:sldLayoutId id="2147483680" r:id="rId10"/>
    <p:sldLayoutId id="214748368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2"/>
        <p:cNvGrpSpPr/>
        <p:nvPr/>
      </p:nvGrpSpPr>
      <p:grpSpPr>
        <a:xfrm>
          <a:off x="0" y="0"/>
          <a:ext cx="0" cy="0"/>
          <a:chOff x="0" y="0"/>
          <a:chExt cx="0" cy="0"/>
        </a:xfrm>
      </p:grpSpPr>
      <p:sp>
        <p:nvSpPr>
          <p:cNvPr id="233" name="Google Shape;233;p39"/>
          <p:cNvSpPr/>
          <p:nvPr/>
        </p:nvSpPr>
        <p:spPr>
          <a:xfrm>
            <a:off x="1057350" y="663150"/>
            <a:ext cx="7029300" cy="3817200"/>
          </a:xfrm>
          <a:prstGeom prst="rect">
            <a:avLst/>
          </a:prstGeom>
          <a:solidFill>
            <a:srgbClr val="072C4E">
              <a:alpha val="86310"/>
            </a:srgbClr>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9"/>
          <p:cNvSpPr txBox="1">
            <a:spLocks noGrp="1"/>
          </p:cNvSpPr>
          <p:nvPr>
            <p:ph type="ctrTitle"/>
          </p:nvPr>
        </p:nvSpPr>
        <p:spPr>
          <a:xfrm>
            <a:off x="1164450" y="1264225"/>
            <a:ext cx="6815100" cy="1927200"/>
          </a:xfrm>
          <a:prstGeom prst="rect">
            <a:avLst/>
          </a:prstGeom>
        </p:spPr>
        <p:txBody>
          <a:bodyPr spcFirstLastPara="1" wrap="square" lIns="91425" tIns="91425" rIns="91425" bIns="91425" anchor="b" anchorCtr="0">
            <a:noAutofit/>
          </a:bodyPr>
          <a:lstStyle/>
          <a:p>
            <a:r>
              <a:rPr lang="en-US" sz="3200" b="1" i="0" u="none" strike="noStrike" baseline="0" dirty="0" err="1">
                <a:solidFill>
                  <a:srgbClr val="FFC000"/>
                </a:solidFill>
                <a:latin typeface="Aptos Narrow" panose="020B0004020202020204" pitchFamily="34" charset="0"/>
              </a:rPr>
              <a:t>Lexiconcraft</a:t>
            </a:r>
            <a:r>
              <a:rPr lang="en-US" sz="3200" b="1" i="0" u="none" strike="noStrike" baseline="0" dirty="0">
                <a:solidFill>
                  <a:srgbClr val="FFC000"/>
                </a:solidFill>
                <a:latin typeface="Aptos Narrow" panose="020B0004020202020204" pitchFamily="34" charset="0"/>
              </a:rPr>
              <a:t>: An innovative language</a:t>
            </a:r>
            <a:br>
              <a:rPr lang="en-US" sz="3200" b="1" i="0" u="none" strike="noStrike" baseline="0" dirty="0">
                <a:solidFill>
                  <a:srgbClr val="FFC000"/>
                </a:solidFill>
                <a:latin typeface="Aptos Narrow" panose="020B0004020202020204" pitchFamily="34" charset="0"/>
              </a:rPr>
            </a:br>
            <a:r>
              <a:rPr lang="en-US" sz="3200" b="1" i="0" u="none" strike="noStrike" baseline="0" dirty="0">
                <a:solidFill>
                  <a:srgbClr val="FFC000"/>
                </a:solidFill>
                <a:latin typeface="Aptos Narrow" panose="020B0004020202020204" pitchFamily="34" charset="0"/>
              </a:rPr>
              <a:t>symbol</a:t>
            </a:r>
            <a:br>
              <a:rPr lang="en-US" sz="3200" b="1" i="0" u="none" strike="noStrike" baseline="0" dirty="0">
                <a:solidFill>
                  <a:srgbClr val="FFC000"/>
                </a:solidFill>
                <a:latin typeface="Aptos Narrow" panose="020B0004020202020204" pitchFamily="34" charset="0"/>
              </a:rPr>
            </a:br>
            <a:r>
              <a:rPr lang="en-IN" sz="3200" b="1" i="0" u="none" strike="noStrike" baseline="0" dirty="0">
                <a:solidFill>
                  <a:srgbClr val="FFC000"/>
                </a:solidFill>
                <a:latin typeface="Aptos Narrow" panose="020B0004020202020204" pitchFamily="34" charset="0"/>
              </a:rPr>
              <a:t>generator</a:t>
            </a:r>
            <a:endParaRPr sz="3200" dirty="0">
              <a:solidFill>
                <a:srgbClr val="FFC000"/>
              </a:solidFill>
              <a:latin typeface="Aptos Narrow" panose="020B0004020202020204" pitchFamily="34" charset="0"/>
            </a:endParaRPr>
          </a:p>
        </p:txBody>
      </p:sp>
      <p:sp>
        <p:nvSpPr>
          <p:cNvPr id="235" name="Google Shape;235;p39"/>
          <p:cNvSpPr txBox="1">
            <a:spLocks noGrp="1"/>
          </p:cNvSpPr>
          <p:nvPr>
            <p:ph type="subTitle" idx="1"/>
          </p:nvPr>
        </p:nvSpPr>
        <p:spPr>
          <a:xfrm>
            <a:off x="2220750" y="3232150"/>
            <a:ext cx="4702500" cy="475800"/>
          </a:xfrm>
          <a:prstGeom prst="rect">
            <a:avLst/>
          </a:prstGeom>
        </p:spPr>
        <p:txBody>
          <a:bodyPr spcFirstLastPara="1" wrap="square" lIns="91425" tIns="91425" rIns="91425" bIns="91425" anchor="ctr" anchorCtr="0">
            <a:noAutofit/>
          </a:bodyPr>
          <a:lstStyle/>
          <a:p>
            <a:r>
              <a:rPr lang="en-IN" sz="1050" b="1" i="0" u="none" strike="noStrike" baseline="0" dirty="0">
                <a:latin typeface="TimesNewRomanPS-BoldMT"/>
              </a:rPr>
              <a:t>VIJAY RAGHAVAN.V (192210704)</a:t>
            </a:r>
          </a:p>
          <a:p>
            <a:r>
              <a:rPr lang="en-IN" sz="1050" b="1" i="0" u="none" strike="noStrike" baseline="0" dirty="0">
                <a:latin typeface="TimesNewRomanPS-BoldMT"/>
              </a:rPr>
              <a:t>JAZIM.J (192210471)</a:t>
            </a:r>
          </a:p>
          <a:p>
            <a:r>
              <a:rPr lang="en-IN" sz="1050" b="1" i="0" u="none" strike="noStrike" baseline="0" dirty="0">
                <a:latin typeface="TimesNewRomanPS-BoldMT"/>
              </a:rPr>
              <a:t>ROHIT RAGHAVENDRA.M (192211415)</a:t>
            </a:r>
            <a:endParaRPr sz="1050" dirty="0"/>
          </a:p>
        </p:txBody>
      </p:sp>
      <p:cxnSp>
        <p:nvCxnSpPr>
          <p:cNvPr id="236" name="Google Shape;236;p39"/>
          <p:cNvCxnSpPr/>
          <p:nvPr/>
        </p:nvCxnSpPr>
        <p:spPr>
          <a:xfrm rot="10800000" flipH="1">
            <a:off x="5924250" y="972600"/>
            <a:ext cx="2162400" cy="156300"/>
          </a:xfrm>
          <a:prstGeom prst="bentConnector3">
            <a:avLst>
              <a:gd name="adj1" fmla="val 50000"/>
            </a:avLst>
          </a:prstGeom>
          <a:noFill/>
          <a:ln w="19050" cap="flat" cmpd="sng">
            <a:solidFill>
              <a:schemeClr val="dk2"/>
            </a:solidFill>
            <a:prstDash val="solid"/>
            <a:round/>
            <a:headEnd type="oval" w="med" len="med"/>
            <a:tailEnd type="none" w="med" len="med"/>
          </a:ln>
        </p:spPr>
      </p:cxnSp>
      <p:cxnSp>
        <p:nvCxnSpPr>
          <p:cNvPr id="237" name="Google Shape;237;p39"/>
          <p:cNvCxnSpPr/>
          <p:nvPr/>
        </p:nvCxnSpPr>
        <p:spPr>
          <a:xfrm rot="-5400000">
            <a:off x="6848275" y="3637175"/>
            <a:ext cx="1260000" cy="4077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38" name="Google Shape;238;p39"/>
          <p:cNvCxnSpPr/>
          <p:nvPr/>
        </p:nvCxnSpPr>
        <p:spPr>
          <a:xfrm rot="10800000" flipH="1">
            <a:off x="1122850" y="3609425"/>
            <a:ext cx="750300" cy="315000"/>
          </a:xfrm>
          <a:prstGeom prst="bentConnector3">
            <a:avLst>
              <a:gd name="adj1" fmla="val 50000"/>
            </a:avLst>
          </a:prstGeom>
          <a:noFill/>
          <a:ln w="19050" cap="flat" cmpd="sng">
            <a:solidFill>
              <a:schemeClr val="dk2"/>
            </a:solidFill>
            <a:prstDash val="solid"/>
            <a:round/>
            <a:headEnd type="none" w="med" len="med"/>
            <a:tailEnd type="oval"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7" name="Google Shape;507;p63"/>
          <p:cNvSpPr txBox="1"/>
          <p:nvPr/>
        </p:nvSpPr>
        <p:spPr>
          <a:xfrm flipH="1">
            <a:off x="1371600" y="1325880"/>
            <a:ext cx="6494362" cy="2956559"/>
          </a:xfrm>
          <a:prstGeom prst="rect">
            <a:avLst/>
          </a:prstGeom>
          <a:noFill/>
          <a:ln>
            <a:noFill/>
          </a:ln>
        </p:spPr>
        <p:txBody>
          <a:bodyPr spcFirstLastPara="1" wrap="square" lIns="91425" tIns="91425" rIns="91425" bIns="91425" anchor="t" anchorCtr="0">
            <a:noAutofit/>
          </a:bodyPr>
          <a:lstStyle/>
          <a:p>
            <a:pPr lvl="0" rtl="0">
              <a:lnSpc>
                <a:spcPct val="115000"/>
              </a:lnSpc>
              <a:spcBef>
                <a:spcPts val="0"/>
              </a:spcBef>
              <a:spcAft>
                <a:spcPts val="0"/>
              </a:spcAft>
            </a:pPr>
            <a:r>
              <a:rPr lang="en-US" sz="9600" dirty="0">
                <a:solidFill>
                  <a:schemeClr val="bg2">
                    <a:lumMod val="40000"/>
                    <a:lumOff val="60000"/>
                  </a:schemeClr>
                </a:solidFill>
                <a:latin typeface="Lato"/>
                <a:ea typeface="Lato"/>
                <a:cs typeface="Lato"/>
                <a:sym typeface="Lato"/>
              </a:rPr>
              <a:t>Thank you</a:t>
            </a:r>
            <a:endParaRPr sz="9600" dirty="0">
              <a:solidFill>
                <a:schemeClr val="bg2">
                  <a:lumMod val="40000"/>
                  <a:lumOff val="60000"/>
                </a:schemeClr>
              </a:solidFill>
              <a:latin typeface="Lato"/>
              <a:ea typeface="Lato"/>
              <a:cs typeface="Lato"/>
              <a:sym typeface="Lato"/>
            </a:endParaRPr>
          </a:p>
        </p:txBody>
      </p:sp>
      <p:cxnSp>
        <p:nvCxnSpPr>
          <p:cNvPr id="565" name="Google Shape;565;p63"/>
          <p:cNvCxnSpPr/>
          <p:nvPr/>
        </p:nvCxnSpPr>
        <p:spPr>
          <a:xfrm>
            <a:off x="6491425" y="1112025"/>
            <a:ext cx="2223600" cy="325200"/>
          </a:xfrm>
          <a:prstGeom prst="bentConnector3">
            <a:avLst>
              <a:gd name="adj1" fmla="val 50000"/>
            </a:avLst>
          </a:prstGeom>
          <a:noFill/>
          <a:ln w="28575" cap="flat" cmpd="sng">
            <a:solidFill>
              <a:schemeClr val="dk2"/>
            </a:solidFill>
            <a:prstDash val="solid"/>
            <a:round/>
            <a:headEnd type="oval" w="med" len="med"/>
            <a:tailEnd type="none" w="med" len="med"/>
          </a:ln>
        </p:spPr>
      </p:cxnSp>
    </p:spTree>
    <p:extLst>
      <p:ext uri="{BB962C8B-B14F-4D97-AF65-F5344CB8AC3E}">
        <p14:creationId xmlns:p14="http://schemas.microsoft.com/office/powerpoint/2010/main" val="2152185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6"/>
        <p:cNvGrpSpPr/>
        <p:nvPr/>
      </p:nvGrpSpPr>
      <p:grpSpPr>
        <a:xfrm>
          <a:off x="0" y="0"/>
          <a:ext cx="0" cy="0"/>
          <a:chOff x="0" y="0"/>
          <a:chExt cx="0" cy="0"/>
        </a:xfrm>
      </p:grpSpPr>
      <p:sp>
        <p:nvSpPr>
          <p:cNvPr id="277" name="Google Shape;277;p42"/>
          <p:cNvSpPr/>
          <p:nvPr/>
        </p:nvSpPr>
        <p:spPr>
          <a:xfrm>
            <a:off x="1057350" y="663150"/>
            <a:ext cx="7029300" cy="3817200"/>
          </a:xfrm>
          <a:prstGeom prst="rect">
            <a:avLst/>
          </a:prstGeom>
          <a:solidFill>
            <a:srgbClr val="072C4E">
              <a:alpha val="86310"/>
            </a:srgbClr>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2"/>
          <p:cNvSpPr txBox="1">
            <a:spLocks noGrp="1"/>
          </p:cNvSpPr>
          <p:nvPr>
            <p:ph type="title"/>
          </p:nvPr>
        </p:nvSpPr>
        <p:spPr>
          <a:xfrm>
            <a:off x="2135550" y="527881"/>
            <a:ext cx="4786744" cy="80638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introduction</a:t>
            </a:r>
            <a:endParaRPr sz="3600" dirty="0"/>
          </a:p>
        </p:txBody>
      </p:sp>
      <p:sp>
        <p:nvSpPr>
          <p:cNvPr id="279" name="Google Shape;279;p42"/>
          <p:cNvSpPr txBox="1">
            <a:spLocks noGrp="1"/>
          </p:cNvSpPr>
          <p:nvPr>
            <p:ph type="subTitle" idx="1"/>
          </p:nvPr>
        </p:nvSpPr>
        <p:spPr>
          <a:xfrm>
            <a:off x="1593056" y="1334269"/>
            <a:ext cx="5965032" cy="2351906"/>
          </a:xfrm>
          <a:prstGeom prst="rect">
            <a:avLst/>
          </a:prstGeom>
        </p:spPr>
        <p:txBody>
          <a:bodyPr spcFirstLastPara="1" wrap="square" lIns="91425" tIns="91425" rIns="91425" bIns="91425" anchor="t" anchorCtr="0">
            <a:noAutofit/>
          </a:bodyPr>
          <a:lstStyle/>
          <a:p>
            <a:pPr algn="l"/>
            <a:r>
              <a:rPr lang="en-US" sz="1400" dirty="0">
                <a:effectLst/>
                <a:latin typeface="Times New Roman" panose="02020603050405020304" pitchFamily="18" charset="0"/>
                <a:ea typeface="Times New Roman" panose="02020603050405020304" pitchFamily="18" charset="0"/>
              </a:rPr>
              <a:t>CODECOMPOSER is a Graphical User Interface (GUI) tool designed to</a:t>
            </a:r>
            <a:endParaRPr lang="en-US" sz="1400" spc="-20" dirty="0">
              <a:effectLst/>
              <a:latin typeface="Times New Roman" panose="02020603050405020304" pitchFamily="18" charset="0"/>
              <a:ea typeface="Times New Roman" panose="02020603050405020304" pitchFamily="18" charset="0"/>
            </a:endParaRPr>
          </a:p>
          <a:p>
            <a:pPr algn="l"/>
            <a:r>
              <a:rPr lang="en-US" sz="1400" dirty="0">
                <a:effectLst/>
                <a:latin typeface="Times New Roman" panose="02020603050405020304" pitchFamily="18" charset="0"/>
                <a:ea typeface="Times New Roman" panose="02020603050405020304" pitchFamily="18" charset="0"/>
              </a:rPr>
              <a:t>facilitate the generation of Three Address Code (TAC) in programming</a:t>
            </a:r>
          </a:p>
          <a:p>
            <a:pPr algn="l"/>
            <a:r>
              <a:rPr lang="en-US" sz="1400" dirty="0">
                <a:effectLst/>
                <a:latin typeface="Times New Roman" panose="02020603050405020304" pitchFamily="18" charset="0"/>
                <a:ea typeface="Times New Roman" panose="02020603050405020304" pitchFamily="18" charset="0"/>
              </a:rPr>
              <a:t>languages. TAC is an intermediate representation used in compilers and</a:t>
            </a:r>
          </a:p>
          <a:p>
            <a:pPr algn="l"/>
            <a:r>
              <a:rPr lang="en-US" sz="1400" dirty="0">
                <a:effectLst/>
                <a:latin typeface="Times New Roman" panose="02020603050405020304" pitchFamily="18" charset="0"/>
                <a:ea typeface="Times New Roman" panose="02020603050405020304" pitchFamily="18" charset="0"/>
              </a:rPr>
              <a:t>interpreters to simplify complex source code into a format that is easier to</a:t>
            </a:r>
          </a:p>
          <a:p>
            <a:pPr algn="l"/>
            <a:r>
              <a:rPr lang="en-US" sz="1400" dirty="0">
                <a:effectLst/>
                <a:latin typeface="Times New Roman" panose="02020603050405020304" pitchFamily="18" charset="0"/>
                <a:ea typeface="Times New Roman" panose="02020603050405020304" pitchFamily="18" charset="0"/>
              </a:rPr>
              <a:t>analyze and optimize. The primary objective of CODECOMPOSER is to</a:t>
            </a:r>
            <a:endParaRPr lang="en-US" sz="1400" spc="-25" dirty="0">
              <a:latin typeface="Times New Roman" panose="02020603050405020304" pitchFamily="18" charset="0"/>
              <a:ea typeface="Times New Roman" panose="02020603050405020304" pitchFamily="18" charset="0"/>
            </a:endParaRPr>
          </a:p>
          <a:p>
            <a:pPr algn="l"/>
            <a:r>
              <a:rPr lang="en-US" sz="1400" dirty="0">
                <a:effectLst/>
                <a:latin typeface="Times New Roman" panose="02020603050405020304" pitchFamily="18" charset="0"/>
                <a:ea typeface="Times New Roman" panose="02020603050405020304" pitchFamily="18" charset="0"/>
              </a:rPr>
              <a:t>provide</a:t>
            </a:r>
            <a:r>
              <a:rPr lang="en-US" sz="1400" spc="-25" dirty="0">
                <a:effectLst/>
                <a:latin typeface="Times New Roman" panose="02020603050405020304" pitchFamily="18" charset="0"/>
                <a:ea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rPr>
              <a:t>a</a:t>
            </a:r>
            <a:r>
              <a:rPr lang="en-US" sz="1400" spc="-25" dirty="0">
                <a:effectLst/>
                <a:latin typeface="Times New Roman" panose="02020603050405020304" pitchFamily="18" charset="0"/>
                <a:ea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rPr>
              <a:t>user-friendly</a:t>
            </a:r>
            <a:r>
              <a:rPr lang="en-US" sz="1400" spc="-25" dirty="0">
                <a:effectLst/>
                <a:latin typeface="Times New Roman" panose="02020603050405020304" pitchFamily="18" charset="0"/>
                <a:ea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rPr>
              <a:t>environment for generating and visualizing TAC. The</a:t>
            </a:r>
          </a:p>
          <a:p>
            <a:pPr algn="l"/>
            <a:r>
              <a:rPr lang="en-US" sz="1400" dirty="0">
                <a:effectLst/>
                <a:latin typeface="Times New Roman" panose="02020603050405020304" pitchFamily="18" charset="0"/>
                <a:ea typeface="Times New Roman" panose="02020603050405020304" pitchFamily="18" charset="0"/>
              </a:rPr>
              <a:t>GUI allows programmers to input source code in various programming</a:t>
            </a:r>
          </a:p>
          <a:p>
            <a:pPr algn="l"/>
            <a:r>
              <a:rPr lang="en-US" sz="1400" dirty="0">
                <a:effectLst/>
                <a:latin typeface="Times New Roman" panose="02020603050405020304" pitchFamily="18" charset="0"/>
                <a:ea typeface="Times New Roman" panose="02020603050405020304" pitchFamily="18" charset="0"/>
              </a:rPr>
              <a:t>languages such as C, Java, or Python, and then automatically generates the</a:t>
            </a:r>
          </a:p>
          <a:p>
            <a:pPr algn="l"/>
            <a:r>
              <a:rPr lang="en-US" sz="1400" dirty="0">
                <a:effectLst/>
                <a:latin typeface="Times New Roman" panose="02020603050405020304" pitchFamily="18" charset="0"/>
                <a:ea typeface="Times New Roman" panose="02020603050405020304" pitchFamily="18" charset="0"/>
              </a:rPr>
              <a:t>corresponding TAC.</a:t>
            </a:r>
            <a:endParaRPr sz="1400" dirty="0">
              <a:latin typeface="Times New Roman" panose="02020603050405020304" pitchFamily="18" charset="0"/>
              <a:cs typeface="Times New Roman" panose="02020603050405020304" pitchFamily="18" charset="0"/>
            </a:endParaRPr>
          </a:p>
        </p:txBody>
      </p:sp>
      <p:cxnSp>
        <p:nvCxnSpPr>
          <p:cNvPr id="280" name="Google Shape;280;p42"/>
          <p:cNvCxnSpPr/>
          <p:nvPr/>
        </p:nvCxnSpPr>
        <p:spPr>
          <a:xfrm>
            <a:off x="6325050" y="3902825"/>
            <a:ext cx="1761600" cy="309600"/>
          </a:xfrm>
          <a:prstGeom prst="bentConnector3">
            <a:avLst>
              <a:gd name="adj1" fmla="val 50000"/>
            </a:avLst>
          </a:prstGeom>
          <a:noFill/>
          <a:ln w="28575" cap="flat" cmpd="sng">
            <a:solidFill>
              <a:schemeClr val="dk2"/>
            </a:solidFill>
            <a:prstDash val="solid"/>
            <a:round/>
            <a:headEnd type="oval"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5"/>
        <p:cNvGrpSpPr/>
        <p:nvPr/>
      </p:nvGrpSpPr>
      <p:grpSpPr>
        <a:xfrm>
          <a:off x="0" y="0"/>
          <a:ext cx="0" cy="0"/>
          <a:chOff x="0" y="0"/>
          <a:chExt cx="0" cy="0"/>
        </a:xfrm>
      </p:grpSpPr>
      <p:sp>
        <p:nvSpPr>
          <p:cNvPr id="286" name="Google Shape;286;p43"/>
          <p:cNvSpPr/>
          <p:nvPr/>
        </p:nvSpPr>
        <p:spPr>
          <a:xfrm>
            <a:off x="1264400" y="1400175"/>
            <a:ext cx="6945000" cy="307530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3"/>
          <p:cNvSpPr txBox="1">
            <a:spLocks noGrp="1"/>
          </p:cNvSpPr>
          <p:nvPr>
            <p:ph type="title"/>
          </p:nvPr>
        </p:nvSpPr>
        <p:spPr>
          <a:xfrm>
            <a:off x="1634800" y="1578768"/>
            <a:ext cx="6323338" cy="2664619"/>
          </a:xfrm>
          <a:prstGeom prst="rect">
            <a:avLst/>
          </a:prstGeom>
        </p:spPr>
        <p:txBody>
          <a:bodyPr spcFirstLastPara="1" wrap="square" lIns="91425" tIns="91425" rIns="91425" bIns="91425" anchor="ctr" anchorCtr="0">
            <a:noAutofit/>
          </a:bodyPr>
          <a:lstStyle/>
          <a:p>
            <a:pPr lvl="0" algn="l" rtl="0">
              <a:spcBef>
                <a:spcPts val="0"/>
              </a:spcBef>
              <a:spcAft>
                <a:spcPts val="0"/>
              </a:spcAft>
            </a:pPr>
            <a:r>
              <a:rPr lang="en-US" sz="1600" dirty="0">
                <a:solidFill>
                  <a:srgbClr val="FFC000"/>
                </a:solidFill>
                <a:effectLst/>
                <a:latin typeface="Times New Roman" panose="02020603050405020304" pitchFamily="18" charset="0"/>
                <a:ea typeface="Times New Roman" panose="02020603050405020304" pitchFamily="18" charset="0"/>
              </a:rPr>
              <a:t>1. </a:t>
            </a:r>
            <a:r>
              <a:rPr lang="en-US" sz="1400" dirty="0">
                <a:solidFill>
                  <a:srgbClr val="FFC000"/>
                </a:solidFill>
                <a:effectLst/>
                <a:latin typeface="Times New Roman" panose="02020603050405020304" pitchFamily="18" charset="0"/>
                <a:ea typeface="Times New Roman" panose="02020603050405020304" pitchFamily="18" charset="0"/>
              </a:rPr>
              <a:t>The evaluation process will involve using CODECOMPOSER to generate TAC from sample source code in various languages and analyzing the generated TAC for accuracy and optimization opportunities.</a:t>
            </a:r>
            <a:br>
              <a:rPr lang="en-US" sz="1400" dirty="0">
                <a:solidFill>
                  <a:srgbClr val="FFC000"/>
                </a:solidFill>
                <a:effectLst/>
                <a:latin typeface="Times New Roman" panose="02020603050405020304" pitchFamily="18" charset="0"/>
                <a:ea typeface="Times New Roman" panose="02020603050405020304" pitchFamily="18" charset="0"/>
              </a:rPr>
            </a:br>
            <a:br>
              <a:rPr lang="en-US" sz="1400" dirty="0">
                <a:solidFill>
                  <a:srgbClr val="FFC000"/>
                </a:solidFill>
                <a:effectLst/>
                <a:latin typeface="Times New Roman" panose="02020603050405020304" pitchFamily="18" charset="0"/>
                <a:ea typeface="Times New Roman" panose="02020603050405020304" pitchFamily="18" charset="0"/>
              </a:rPr>
            </a:br>
            <a:r>
              <a:rPr lang="en-US" sz="1400" dirty="0">
                <a:solidFill>
                  <a:srgbClr val="FFC000"/>
                </a:solidFill>
                <a:effectLst/>
                <a:latin typeface="Times New Roman" panose="02020603050405020304" pitchFamily="18" charset="0"/>
                <a:ea typeface="Times New Roman" panose="02020603050405020304" pitchFamily="18" charset="0"/>
              </a:rPr>
              <a:t>2. Usability testing sessions will be conducted with participants to assess the GUI design, navigation flow, and overall user experience of CODECOMPOSER. </a:t>
            </a:r>
            <a:br>
              <a:rPr lang="en-US" sz="1400" dirty="0">
                <a:solidFill>
                  <a:srgbClr val="FFC000"/>
                </a:solidFill>
                <a:effectLst/>
                <a:latin typeface="Times New Roman" panose="02020603050405020304" pitchFamily="18" charset="0"/>
                <a:ea typeface="Times New Roman" panose="02020603050405020304" pitchFamily="18" charset="0"/>
              </a:rPr>
            </a:br>
            <a:br>
              <a:rPr lang="en-US" sz="1400" dirty="0">
                <a:solidFill>
                  <a:srgbClr val="FFC000"/>
                </a:solidFill>
                <a:effectLst/>
                <a:latin typeface="Times New Roman" panose="02020603050405020304" pitchFamily="18" charset="0"/>
                <a:ea typeface="Times New Roman" panose="02020603050405020304" pitchFamily="18" charset="0"/>
              </a:rPr>
            </a:br>
            <a:r>
              <a:rPr lang="en-US" sz="1400" dirty="0">
                <a:solidFill>
                  <a:srgbClr val="FFC000"/>
                </a:solidFill>
                <a:effectLst/>
                <a:latin typeface="Times New Roman" panose="02020603050405020304" pitchFamily="18" charset="0"/>
                <a:ea typeface="Times New Roman" panose="02020603050405020304" pitchFamily="18" charset="0"/>
              </a:rPr>
              <a:t>3. A comparative analysis will be performed to benchmark CODECOMPOSER against other existing code generation and analysis tools, evaluating features, performance, and user satisfaction. </a:t>
            </a:r>
            <a:endParaRPr sz="1400" dirty="0">
              <a:solidFill>
                <a:srgbClr val="FFC000"/>
              </a:solidFill>
            </a:endParaRPr>
          </a:p>
        </p:txBody>
      </p:sp>
      <p:sp>
        <p:nvSpPr>
          <p:cNvPr id="288" name="Google Shape;288;p43"/>
          <p:cNvSpPr txBox="1">
            <a:spLocks noGrp="1"/>
          </p:cNvSpPr>
          <p:nvPr>
            <p:ph type="title" idx="2"/>
          </p:nvPr>
        </p:nvSpPr>
        <p:spPr>
          <a:xfrm>
            <a:off x="2307430" y="221457"/>
            <a:ext cx="4007645" cy="828674"/>
          </a:xfrm>
          <a:prstGeom prst="rect">
            <a:avLst/>
          </a:prstGeom>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Methodology</a:t>
            </a:r>
            <a:endParaRPr sz="3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solidFill>
                  <a:schemeClr val="dk2"/>
                </a:solidFill>
              </a:rPr>
              <a:t>Future Prospects And Potential</a:t>
            </a:r>
            <a:endParaRPr sz="3600" dirty="0">
              <a:solidFill>
                <a:schemeClr val="dk2"/>
              </a:solidFill>
            </a:endParaRPr>
          </a:p>
        </p:txBody>
      </p:sp>
      <p:sp>
        <p:nvSpPr>
          <p:cNvPr id="296" name="Google Shape;296;p44"/>
          <p:cNvSpPr txBox="1">
            <a:spLocks noGrp="1"/>
          </p:cNvSpPr>
          <p:nvPr>
            <p:ph type="subTitle" idx="2"/>
          </p:nvPr>
        </p:nvSpPr>
        <p:spPr>
          <a:xfrm>
            <a:off x="1057863" y="1393031"/>
            <a:ext cx="7207456" cy="2663344"/>
          </a:xfrm>
          <a:prstGeom prst="rect">
            <a:avLst/>
          </a:prstGeom>
        </p:spPr>
        <p:txBody>
          <a:bodyPr spcFirstLastPara="1" wrap="square" lIns="91425" tIns="91425" rIns="91425" bIns="91425" anchor="t" anchorCtr="0">
            <a:noAutofit/>
          </a:bodyPr>
          <a:lstStyle/>
          <a:p>
            <a:pPr marL="285750" indent="-285750" algn="l">
              <a:buFont typeface="Arial" panose="020B0604020202020204" pitchFamily="34" charset="0"/>
              <a:buChar char="•"/>
            </a:pPr>
            <a:r>
              <a:rPr lang="en-US" dirty="0">
                <a:solidFill>
                  <a:srgbClr val="92D050"/>
                </a:solidFill>
                <a:effectLst/>
                <a:latin typeface="Times New Roman" panose="02020603050405020304" pitchFamily="18" charset="0"/>
                <a:ea typeface="Times New Roman" panose="02020603050405020304" pitchFamily="18" charset="0"/>
              </a:rPr>
              <a:t>With advancements in machine learning and artificial intelligence, the tool could learn from user preferences, generating symbols that increasingly align with individual or cultural aesthetics. </a:t>
            </a:r>
          </a:p>
          <a:p>
            <a:pPr marL="285750" indent="-285750" algn="l">
              <a:buFont typeface="Arial" panose="020B0604020202020204" pitchFamily="34" charset="0"/>
              <a:buChar char="•"/>
            </a:pPr>
            <a:r>
              <a:rPr lang="en-US" dirty="0">
                <a:solidFill>
                  <a:srgbClr val="92D050"/>
                </a:solidFill>
                <a:effectLst/>
                <a:latin typeface="Times New Roman" panose="02020603050405020304" pitchFamily="18" charset="0"/>
                <a:ea typeface="Times New Roman" panose="02020603050405020304" pitchFamily="18" charset="0"/>
              </a:rPr>
              <a:t>As technology evolves, </a:t>
            </a:r>
            <a:r>
              <a:rPr lang="en-US" dirty="0" err="1">
                <a:solidFill>
                  <a:srgbClr val="92D050"/>
                </a:solidFill>
                <a:effectLst/>
                <a:latin typeface="Times New Roman" panose="02020603050405020304" pitchFamily="18" charset="0"/>
                <a:ea typeface="Times New Roman" panose="02020603050405020304" pitchFamily="18" charset="0"/>
              </a:rPr>
              <a:t>Lexiconcraft</a:t>
            </a:r>
            <a:r>
              <a:rPr lang="en-US" dirty="0">
                <a:solidFill>
                  <a:srgbClr val="92D050"/>
                </a:solidFill>
                <a:effectLst/>
                <a:latin typeface="Times New Roman" panose="02020603050405020304" pitchFamily="18" charset="0"/>
                <a:ea typeface="Times New Roman" panose="02020603050405020304" pitchFamily="18" charset="0"/>
              </a:rPr>
              <a:t> could be integrated into broader creative platforms, allowing users to seamlessly apply symbols across different media (e.g., digital art, 3D modeling, web design). </a:t>
            </a:r>
          </a:p>
          <a:p>
            <a:pPr marL="285750" indent="-285750" algn="l">
              <a:buFont typeface="Arial" panose="020B0604020202020204" pitchFamily="34" charset="0"/>
              <a:buChar char="•"/>
            </a:pPr>
            <a:r>
              <a:rPr lang="en-US" dirty="0">
                <a:solidFill>
                  <a:srgbClr val="92D050"/>
                </a:solidFill>
                <a:effectLst/>
                <a:latin typeface="Times New Roman" panose="02020603050405020304" pitchFamily="18" charset="0"/>
                <a:ea typeface="Times New Roman" panose="02020603050405020304" pitchFamily="18" charset="0"/>
              </a:rPr>
              <a:t>Furthermore, </a:t>
            </a:r>
            <a:r>
              <a:rPr lang="en-US" dirty="0" err="1">
                <a:solidFill>
                  <a:srgbClr val="92D050"/>
                </a:solidFill>
                <a:effectLst/>
                <a:latin typeface="Times New Roman" panose="02020603050405020304" pitchFamily="18" charset="0"/>
                <a:ea typeface="Times New Roman" panose="02020603050405020304" pitchFamily="18" charset="0"/>
              </a:rPr>
              <a:t>Lexiconcraft</a:t>
            </a:r>
            <a:r>
              <a:rPr lang="en-US" dirty="0">
                <a:solidFill>
                  <a:srgbClr val="92D050"/>
                </a:solidFill>
                <a:effectLst/>
                <a:latin typeface="Times New Roman" panose="02020603050405020304" pitchFamily="18" charset="0"/>
                <a:ea typeface="Times New Roman" panose="02020603050405020304" pitchFamily="18" charset="0"/>
              </a:rPr>
              <a:t> could be expanded beyond its original scope. For instance, it might integrate</a:t>
            </a:r>
            <a:r>
              <a:rPr lang="en-US" spc="-15" dirty="0">
                <a:solidFill>
                  <a:srgbClr val="92D050"/>
                </a:solidFill>
                <a:effectLst/>
                <a:latin typeface="Times New Roman" panose="02020603050405020304" pitchFamily="18" charset="0"/>
                <a:ea typeface="Times New Roman" panose="02020603050405020304" pitchFamily="18" charset="0"/>
              </a:rPr>
              <a:t> </a:t>
            </a:r>
            <a:r>
              <a:rPr lang="en-US" dirty="0">
                <a:solidFill>
                  <a:srgbClr val="92D050"/>
                </a:solidFill>
                <a:effectLst/>
                <a:latin typeface="Times New Roman" panose="02020603050405020304" pitchFamily="18" charset="0"/>
                <a:ea typeface="Times New Roman" panose="02020603050405020304" pitchFamily="18" charset="0"/>
              </a:rPr>
              <a:t>with</a:t>
            </a:r>
            <a:r>
              <a:rPr lang="en-US" spc="-15" dirty="0">
                <a:solidFill>
                  <a:srgbClr val="92D050"/>
                </a:solidFill>
                <a:effectLst/>
                <a:latin typeface="Times New Roman" panose="02020603050405020304" pitchFamily="18" charset="0"/>
                <a:ea typeface="Times New Roman" panose="02020603050405020304" pitchFamily="18" charset="0"/>
              </a:rPr>
              <a:t> </a:t>
            </a:r>
            <a:r>
              <a:rPr lang="en-US" dirty="0">
                <a:solidFill>
                  <a:srgbClr val="92D050"/>
                </a:solidFill>
                <a:effectLst/>
                <a:latin typeface="Times New Roman" panose="02020603050405020304" pitchFamily="18" charset="0"/>
                <a:ea typeface="Times New Roman" panose="02020603050405020304" pitchFamily="18" charset="0"/>
              </a:rPr>
              <a:t>virtual</a:t>
            </a:r>
            <a:r>
              <a:rPr lang="en-US" spc="-15" dirty="0">
                <a:solidFill>
                  <a:srgbClr val="92D050"/>
                </a:solidFill>
                <a:effectLst/>
                <a:latin typeface="Times New Roman" panose="02020603050405020304" pitchFamily="18" charset="0"/>
                <a:ea typeface="Times New Roman" panose="02020603050405020304" pitchFamily="18" charset="0"/>
              </a:rPr>
              <a:t> </a:t>
            </a:r>
            <a:r>
              <a:rPr lang="en-US" dirty="0">
                <a:solidFill>
                  <a:srgbClr val="92D050"/>
                </a:solidFill>
                <a:effectLst/>
                <a:latin typeface="Times New Roman" panose="02020603050405020304" pitchFamily="18" charset="0"/>
                <a:ea typeface="Times New Roman" panose="02020603050405020304" pitchFamily="18" charset="0"/>
              </a:rPr>
              <a:t>reality</a:t>
            </a:r>
            <a:r>
              <a:rPr lang="en-US" spc="-15" dirty="0">
                <a:solidFill>
                  <a:srgbClr val="92D050"/>
                </a:solidFill>
                <a:effectLst/>
                <a:latin typeface="Times New Roman" panose="02020603050405020304" pitchFamily="18" charset="0"/>
                <a:ea typeface="Times New Roman" panose="02020603050405020304" pitchFamily="18" charset="0"/>
              </a:rPr>
              <a:t> </a:t>
            </a:r>
            <a:r>
              <a:rPr lang="en-US" dirty="0">
                <a:solidFill>
                  <a:srgbClr val="92D050"/>
                </a:solidFill>
                <a:effectLst/>
                <a:latin typeface="Times New Roman" panose="02020603050405020304" pitchFamily="18" charset="0"/>
                <a:ea typeface="Times New Roman" panose="02020603050405020304" pitchFamily="18" charset="0"/>
              </a:rPr>
              <a:t>(VR)</a:t>
            </a:r>
            <a:r>
              <a:rPr lang="en-US" spc="-15" dirty="0">
                <a:solidFill>
                  <a:srgbClr val="92D050"/>
                </a:solidFill>
                <a:effectLst/>
                <a:latin typeface="Times New Roman" panose="02020603050405020304" pitchFamily="18" charset="0"/>
                <a:ea typeface="Times New Roman" panose="02020603050405020304" pitchFamily="18" charset="0"/>
              </a:rPr>
              <a:t> </a:t>
            </a:r>
            <a:r>
              <a:rPr lang="en-US" dirty="0">
                <a:solidFill>
                  <a:srgbClr val="92D050"/>
                </a:solidFill>
                <a:effectLst/>
                <a:latin typeface="Times New Roman" panose="02020603050405020304" pitchFamily="18" charset="0"/>
                <a:ea typeface="Times New Roman" panose="02020603050405020304" pitchFamily="18" charset="0"/>
              </a:rPr>
              <a:t>environments,</a:t>
            </a:r>
            <a:r>
              <a:rPr lang="en-US" spc="-15" dirty="0">
                <a:solidFill>
                  <a:srgbClr val="92D050"/>
                </a:solidFill>
                <a:effectLst/>
                <a:latin typeface="Times New Roman" panose="02020603050405020304" pitchFamily="18" charset="0"/>
                <a:ea typeface="Times New Roman" panose="02020603050405020304" pitchFamily="18" charset="0"/>
              </a:rPr>
              <a:t> </a:t>
            </a:r>
            <a:r>
              <a:rPr lang="en-US" dirty="0">
                <a:solidFill>
                  <a:srgbClr val="92D050"/>
                </a:solidFill>
                <a:effectLst/>
                <a:latin typeface="Times New Roman" panose="02020603050405020304" pitchFamily="18" charset="0"/>
                <a:ea typeface="Times New Roman" panose="02020603050405020304" pitchFamily="18" charset="0"/>
              </a:rPr>
              <a:t>where</a:t>
            </a:r>
            <a:r>
              <a:rPr lang="en-US" spc="-15" dirty="0">
                <a:solidFill>
                  <a:srgbClr val="92D050"/>
                </a:solidFill>
                <a:effectLst/>
                <a:latin typeface="Times New Roman" panose="02020603050405020304" pitchFamily="18" charset="0"/>
                <a:ea typeface="Times New Roman" panose="02020603050405020304" pitchFamily="18" charset="0"/>
              </a:rPr>
              <a:t> </a:t>
            </a:r>
            <a:r>
              <a:rPr lang="en-US" dirty="0">
                <a:solidFill>
                  <a:srgbClr val="92D050"/>
                </a:solidFill>
                <a:effectLst/>
                <a:latin typeface="Times New Roman" panose="02020603050405020304" pitchFamily="18" charset="0"/>
                <a:ea typeface="Times New Roman" panose="02020603050405020304" pitchFamily="18" charset="0"/>
              </a:rPr>
              <a:t>users</a:t>
            </a:r>
            <a:r>
              <a:rPr lang="en-US" spc="-15" dirty="0">
                <a:solidFill>
                  <a:srgbClr val="92D050"/>
                </a:solidFill>
                <a:effectLst/>
                <a:latin typeface="Times New Roman" panose="02020603050405020304" pitchFamily="18" charset="0"/>
                <a:ea typeface="Times New Roman" panose="02020603050405020304" pitchFamily="18" charset="0"/>
              </a:rPr>
              <a:t> </a:t>
            </a:r>
            <a:r>
              <a:rPr lang="en-US" dirty="0">
                <a:solidFill>
                  <a:srgbClr val="92D050"/>
                </a:solidFill>
                <a:effectLst/>
                <a:latin typeface="Times New Roman" panose="02020603050405020304" pitchFamily="18" charset="0"/>
                <a:ea typeface="Times New Roman" panose="02020603050405020304" pitchFamily="18" charset="0"/>
              </a:rPr>
              <a:t>can interact with symbols in three-dimensional space</a:t>
            </a:r>
            <a:r>
              <a:rPr lang="en-US" sz="1800" dirty="0">
                <a:solidFill>
                  <a:srgbClr val="92D050"/>
                </a:solidFill>
                <a:latin typeface="Times New Roman" panose="02020603050405020304" pitchFamily="18" charset="0"/>
                <a:ea typeface="Times New Roman" panose="02020603050405020304" pitchFamily="18" charset="0"/>
              </a:rPr>
              <a:t>.</a:t>
            </a:r>
            <a:endParaRPr lang="en-IN" sz="1600" dirty="0">
              <a:solidFill>
                <a:srgbClr val="92D050"/>
              </a:solidFill>
              <a:effectLst/>
              <a:latin typeface="Times New Roman" panose="02020603050405020304" pitchFamily="18" charset="0"/>
              <a:ea typeface="Times New Roman" panose="02020603050405020304" pitchFamily="18" charset="0"/>
            </a:endParaRPr>
          </a:p>
          <a:p>
            <a:pPr marL="0" lvl="0" indent="0" algn="ctr" rtl="0">
              <a:spcBef>
                <a:spcPts val="0"/>
              </a:spcBef>
              <a:spcAft>
                <a:spcPts val="0"/>
              </a:spcAft>
              <a:buNone/>
            </a:pPr>
            <a:endParaRPr dirty="0"/>
          </a:p>
        </p:txBody>
      </p:sp>
      <p:cxnSp>
        <p:nvCxnSpPr>
          <p:cNvPr id="297" name="Google Shape;297;p44"/>
          <p:cNvCxnSpPr/>
          <p:nvPr/>
        </p:nvCxnSpPr>
        <p:spPr>
          <a:xfrm rot="10800000" flipH="1">
            <a:off x="6051435" y="4056375"/>
            <a:ext cx="2636100" cy="275700"/>
          </a:xfrm>
          <a:prstGeom prst="bentConnector3">
            <a:avLst>
              <a:gd name="adj1" fmla="val 50000"/>
            </a:avLst>
          </a:prstGeom>
          <a:noFill/>
          <a:ln w="19050" cap="flat" cmpd="sng">
            <a:solidFill>
              <a:schemeClr val="dk2"/>
            </a:solidFill>
            <a:prstDash val="solid"/>
            <a:round/>
            <a:headEnd type="oval"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solidFill>
                  <a:schemeClr val="tx1"/>
                </a:solidFill>
              </a:rPr>
              <a:t>Program</a:t>
            </a:r>
            <a:endParaRPr sz="3600" dirty="0">
              <a:solidFill>
                <a:schemeClr val="tx1"/>
              </a:solidFill>
            </a:endParaRPr>
          </a:p>
        </p:txBody>
      </p:sp>
      <p:cxnSp>
        <p:nvCxnSpPr>
          <p:cNvPr id="319" name="Google Shape;319;p46"/>
          <p:cNvCxnSpPr/>
          <p:nvPr/>
        </p:nvCxnSpPr>
        <p:spPr>
          <a:xfrm rot="-5400000" flipH="1">
            <a:off x="7117975" y="3582375"/>
            <a:ext cx="1644000" cy="626400"/>
          </a:xfrm>
          <a:prstGeom prst="bentConnector3">
            <a:avLst>
              <a:gd name="adj1" fmla="val 50000"/>
            </a:avLst>
          </a:prstGeom>
          <a:noFill/>
          <a:ln w="28575" cap="flat" cmpd="sng">
            <a:solidFill>
              <a:schemeClr val="dk2"/>
            </a:solidFill>
            <a:prstDash val="solid"/>
            <a:round/>
            <a:headEnd type="oval" w="med" len="med"/>
            <a:tailEnd type="none" w="med" len="med"/>
          </a:ln>
        </p:spPr>
      </p:cxnSp>
      <p:pic>
        <p:nvPicPr>
          <p:cNvPr id="3" name="Picture 2">
            <a:extLst>
              <a:ext uri="{FF2B5EF4-FFF2-40B4-BE49-F238E27FC236}">
                <a16:creationId xmlns:a16="http://schemas.microsoft.com/office/drawing/2014/main" id="{B0DC19F0-910D-BCCE-F73A-953317F70964}"/>
              </a:ext>
            </a:extLst>
          </p:cNvPr>
          <p:cNvPicPr>
            <a:picLocks noChangeAspect="1"/>
          </p:cNvPicPr>
          <p:nvPr/>
        </p:nvPicPr>
        <p:blipFill>
          <a:blip r:embed="rId3"/>
          <a:stretch>
            <a:fillRect/>
          </a:stretch>
        </p:blipFill>
        <p:spPr>
          <a:xfrm>
            <a:off x="1034325" y="1114425"/>
            <a:ext cx="6416606" cy="342185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solidFill>
                  <a:schemeClr val="tx1"/>
                </a:solidFill>
              </a:rPr>
              <a:t>Program</a:t>
            </a:r>
            <a:endParaRPr sz="3600" dirty="0">
              <a:solidFill>
                <a:schemeClr val="tx1"/>
              </a:solidFill>
            </a:endParaRPr>
          </a:p>
        </p:txBody>
      </p:sp>
      <p:cxnSp>
        <p:nvCxnSpPr>
          <p:cNvPr id="319" name="Google Shape;319;p46"/>
          <p:cNvCxnSpPr/>
          <p:nvPr/>
        </p:nvCxnSpPr>
        <p:spPr>
          <a:xfrm rot="-5400000" flipH="1">
            <a:off x="7117975" y="3582375"/>
            <a:ext cx="1644000" cy="626400"/>
          </a:xfrm>
          <a:prstGeom prst="bentConnector3">
            <a:avLst>
              <a:gd name="adj1" fmla="val 50000"/>
            </a:avLst>
          </a:prstGeom>
          <a:noFill/>
          <a:ln w="28575" cap="flat" cmpd="sng">
            <a:solidFill>
              <a:schemeClr val="dk2"/>
            </a:solidFill>
            <a:prstDash val="solid"/>
            <a:round/>
            <a:headEnd type="oval" w="med" len="med"/>
            <a:tailEnd type="none" w="med" len="med"/>
          </a:ln>
        </p:spPr>
      </p:cxnSp>
      <p:pic>
        <p:nvPicPr>
          <p:cNvPr id="4" name="Picture 3">
            <a:extLst>
              <a:ext uri="{FF2B5EF4-FFF2-40B4-BE49-F238E27FC236}">
                <a16:creationId xmlns:a16="http://schemas.microsoft.com/office/drawing/2014/main" id="{0EDE1BC2-3D39-E5AF-01F4-FB56848C85A0}"/>
              </a:ext>
            </a:extLst>
          </p:cNvPr>
          <p:cNvPicPr>
            <a:picLocks noChangeAspect="1"/>
          </p:cNvPicPr>
          <p:nvPr/>
        </p:nvPicPr>
        <p:blipFill>
          <a:blip r:embed="rId3"/>
          <a:stretch>
            <a:fillRect/>
          </a:stretch>
        </p:blipFill>
        <p:spPr>
          <a:xfrm>
            <a:off x="791680" y="1135856"/>
            <a:ext cx="6687825" cy="3500437"/>
          </a:xfrm>
          <a:prstGeom prst="rect">
            <a:avLst/>
          </a:prstGeom>
        </p:spPr>
      </p:pic>
    </p:spTree>
    <p:extLst>
      <p:ext uri="{BB962C8B-B14F-4D97-AF65-F5344CB8AC3E}">
        <p14:creationId xmlns:p14="http://schemas.microsoft.com/office/powerpoint/2010/main" val="3619132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7"/>
        <p:cNvGrpSpPr/>
        <p:nvPr/>
      </p:nvGrpSpPr>
      <p:grpSpPr>
        <a:xfrm>
          <a:off x="0" y="0"/>
          <a:ext cx="0" cy="0"/>
          <a:chOff x="0" y="0"/>
          <a:chExt cx="0" cy="0"/>
        </a:xfrm>
      </p:grpSpPr>
      <p:sp>
        <p:nvSpPr>
          <p:cNvPr id="360" name="Google Shape;360;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600" dirty="0">
                <a:solidFill>
                  <a:schemeClr val="dk2"/>
                </a:solidFill>
              </a:rPr>
              <a:t>Output</a:t>
            </a:r>
            <a:endParaRPr sz="3600" dirty="0">
              <a:solidFill>
                <a:schemeClr val="dk2"/>
              </a:solidFill>
            </a:endParaRPr>
          </a:p>
        </p:txBody>
      </p:sp>
      <p:cxnSp>
        <p:nvCxnSpPr>
          <p:cNvPr id="371" name="Google Shape;371;p50"/>
          <p:cNvCxnSpPr/>
          <p:nvPr/>
        </p:nvCxnSpPr>
        <p:spPr>
          <a:xfrm flipH="1">
            <a:off x="533825" y="1351250"/>
            <a:ext cx="1691100" cy="289800"/>
          </a:xfrm>
          <a:prstGeom prst="bentConnector3">
            <a:avLst>
              <a:gd name="adj1" fmla="val 50000"/>
            </a:avLst>
          </a:prstGeom>
          <a:noFill/>
          <a:ln w="28575" cap="flat" cmpd="sng">
            <a:solidFill>
              <a:schemeClr val="dk2"/>
            </a:solidFill>
            <a:prstDash val="solid"/>
            <a:round/>
            <a:headEnd type="oval" w="med" len="med"/>
            <a:tailEnd type="none" w="med" len="med"/>
          </a:ln>
        </p:spPr>
      </p:cxnSp>
      <p:cxnSp>
        <p:nvCxnSpPr>
          <p:cNvPr id="372" name="Google Shape;372;p50"/>
          <p:cNvCxnSpPr/>
          <p:nvPr/>
        </p:nvCxnSpPr>
        <p:spPr>
          <a:xfrm rot="5400000">
            <a:off x="7297925" y="3715650"/>
            <a:ext cx="1832100" cy="266100"/>
          </a:xfrm>
          <a:prstGeom prst="bentConnector3">
            <a:avLst>
              <a:gd name="adj1" fmla="val 50000"/>
            </a:avLst>
          </a:prstGeom>
          <a:noFill/>
          <a:ln w="28575" cap="flat" cmpd="sng">
            <a:solidFill>
              <a:schemeClr val="dk2"/>
            </a:solidFill>
            <a:prstDash val="solid"/>
            <a:round/>
            <a:headEnd type="oval" w="med" len="med"/>
            <a:tailEnd type="none" w="med" len="med"/>
          </a:ln>
        </p:spPr>
      </p:cxnSp>
      <p:pic>
        <p:nvPicPr>
          <p:cNvPr id="18" name="Image 4">
            <a:extLst>
              <a:ext uri="{FF2B5EF4-FFF2-40B4-BE49-F238E27FC236}">
                <a16:creationId xmlns:a16="http://schemas.microsoft.com/office/drawing/2014/main" id="{682E47A6-6E76-B877-1DA5-7971F881E655}"/>
              </a:ext>
            </a:extLst>
          </p:cNvPr>
          <p:cNvPicPr>
            <a:picLocks/>
          </p:cNvPicPr>
          <p:nvPr/>
        </p:nvPicPr>
        <p:blipFill>
          <a:blip r:embed="rId3" cstate="print"/>
          <a:stretch>
            <a:fillRect/>
          </a:stretch>
        </p:blipFill>
        <p:spPr>
          <a:xfrm>
            <a:off x="1630997" y="1485900"/>
            <a:ext cx="6149023" cy="312006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8"/>
        <p:cNvGrpSpPr/>
        <p:nvPr/>
      </p:nvGrpSpPr>
      <p:grpSpPr>
        <a:xfrm>
          <a:off x="0" y="0"/>
          <a:ext cx="0" cy="0"/>
          <a:chOff x="0" y="0"/>
          <a:chExt cx="0" cy="0"/>
        </a:xfrm>
      </p:grpSpPr>
      <p:sp>
        <p:nvSpPr>
          <p:cNvPr id="400" name="Google Shape;400;p54"/>
          <p:cNvSpPr txBox="1">
            <a:spLocks noGrp="1"/>
          </p:cNvSpPr>
          <p:nvPr>
            <p:ph type="title"/>
          </p:nvPr>
        </p:nvSpPr>
        <p:spPr>
          <a:xfrm>
            <a:off x="3307080" y="289560"/>
            <a:ext cx="4351020" cy="1078621"/>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3600" dirty="0">
                <a:solidFill>
                  <a:schemeClr val="tx1"/>
                </a:solidFill>
                <a:latin typeface="Agency FB" panose="020B0503020202020204" pitchFamily="34" charset="0"/>
              </a:rPr>
              <a:t>Result</a:t>
            </a:r>
            <a:endParaRPr sz="3600" dirty="0">
              <a:solidFill>
                <a:schemeClr val="tx1"/>
              </a:solidFill>
              <a:latin typeface="Agency FB" panose="020B0503020202020204" pitchFamily="34" charset="0"/>
            </a:endParaRPr>
          </a:p>
        </p:txBody>
      </p:sp>
      <p:cxnSp>
        <p:nvCxnSpPr>
          <p:cNvPr id="402" name="Google Shape;402;p54"/>
          <p:cNvCxnSpPr/>
          <p:nvPr/>
        </p:nvCxnSpPr>
        <p:spPr>
          <a:xfrm flipH="1">
            <a:off x="565325" y="4193725"/>
            <a:ext cx="2214600" cy="148200"/>
          </a:xfrm>
          <a:prstGeom prst="bentConnector3">
            <a:avLst>
              <a:gd name="adj1" fmla="val 50000"/>
            </a:avLst>
          </a:prstGeom>
          <a:noFill/>
          <a:ln w="28575" cap="flat" cmpd="sng">
            <a:solidFill>
              <a:schemeClr val="dk2"/>
            </a:solidFill>
            <a:prstDash val="solid"/>
            <a:round/>
            <a:headEnd type="oval" w="med" len="med"/>
            <a:tailEnd type="none" w="med" len="med"/>
          </a:ln>
        </p:spPr>
      </p:cxnSp>
      <p:sp>
        <p:nvSpPr>
          <p:cNvPr id="13" name="TextBox 12">
            <a:extLst>
              <a:ext uri="{FF2B5EF4-FFF2-40B4-BE49-F238E27FC236}">
                <a16:creationId xmlns:a16="http://schemas.microsoft.com/office/drawing/2014/main" id="{EEB6020D-9256-134D-BFB8-6E07820C18C7}"/>
              </a:ext>
            </a:extLst>
          </p:cNvPr>
          <p:cNvSpPr txBox="1"/>
          <p:nvPr/>
        </p:nvSpPr>
        <p:spPr>
          <a:xfrm>
            <a:off x="1089660" y="1371421"/>
            <a:ext cx="7414260" cy="2677656"/>
          </a:xfrm>
          <a:prstGeom prst="rect">
            <a:avLst/>
          </a:prstGeom>
          <a:noFill/>
        </p:spPr>
        <p:txBody>
          <a:bodyPr wrap="square" rtlCol="0">
            <a:spAutoFit/>
          </a:bodyPr>
          <a:lstStyle/>
          <a:p>
            <a:pPr marL="285750" indent="-285750">
              <a:buFont typeface="Wingdings" panose="05000000000000000000" pitchFamily="2" charset="2"/>
              <a:buChar char="ü"/>
            </a:pPr>
            <a:r>
              <a:rPr lang="en-US" sz="1800" dirty="0" err="1">
                <a:solidFill>
                  <a:schemeClr val="tx1"/>
                </a:solidFill>
                <a:effectLst/>
                <a:latin typeface="Times New Roman" panose="02020603050405020304" pitchFamily="18" charset="0"/>
                <a:ea typeface="Times New Roman" panose="02020603050405020304" pitchFamily="18" charset="0"/>
              </a:rPr>
              <a:t>LexiconCraft</a:t>
            </a:r>
            <a:r>
              <a:rPr lang="en-US" sz="1800" dirty="0">
                <a:solidFill>
                  <a:schemeClr val="tx1"/>
                </a:solidFill>
                <a:effectLst/>
                <a:latin typeface="Times New Roman" panose="02020603050405020304" pitchFamily="18" charset="0"/>
                <a:ea typeface="Times New Roman" panose="02020603050405020304" pitchFamily="18" charset="0"/>
              </a:rPr>
              <a:t> aims to</a:t>
            </a:r>
            <a:r>
              <a:rPr lang="en-US" sz="1800" spc="-2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deliver</a:t>
            </a:r>
            <a:r>
              <a:rPr lang="en-US" sz="1800" spc="-2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a</a:t>
            </a:r>
            <a:r>
              <a:rPr lang="en-US" sz="1800" spc="-2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robust</a:t>
            </a:r>
            <a:r>
              <a:rPr lang="en-US" sz="1800" spc="-2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and</a:t>
            </a:r>
            <a:r>
              <a:rPr lang="en-US" sz="1800" spc="-2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user-friendly</a:t>
            </a:r>
            <a:r>
              <a:rPr lang="en-US" sz="1800" spc="-2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tool</a:t>
            </a:r>
            <a:r>
              <a:rPr lang="en-US" sz="1800" spc="-2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that</a:t>
            </a:r>
            <a:r>
              <a:rPr lang="en-US" sz="1800" spc="-2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empowers</a:t>
            </a:r>
            <a:r>
              <a:rPr lang="en-US" sz="1800" spc="-2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users</a:t>
            </a:r>
            <a:r>
              <a:rPr lang="en-US" sz="1800" spc="-20" dirty="0">
                <a:solidFill>
                  <a:schemeClr val="tx1"/>
                </a:solidFill>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to generate, customize, and integrate language symbols for a wide array of applications. </a:t>
            </a:r>
          </a:p>
          <a:p>
            <a:pPr marL="285750" indent="-285750">
              <a:buFont typeface="Arial" panose="020B0604020202020204" pitchFamily="34" charset="0"/>
              <a:buChar char="•"/>
            </a:pPr>
            <a:endParaRPr lang="en-US" sz="1600" dirty="0">
              <a:solidFill>
                <a:schemeClr val="tx1"/>
              </a:solidFill>
              <a:effectLst/>
              <a:latin typeface="Times New Roman" panose="02020603050405020304" pitchFamily="18" charset="0"/>
              <a:ea typeface="Times New Roman" panose="02020603050405020304" pitchFamily="18" charset="0"/>
            </a:endParaRPr>
          </a:p>
          <a:p>
            <a:pPr marL="285750" indent="-285750">
              <a:buFont typeface="Wingdings" panose="05000000000000000000" pitchFamily="2" charset="2"/>
              <a:buChar char="ü"/>
            </a:pPr>
            <a:r>
              <a:rPr lang="en-US" sz="1800" dirty="0">
                <a:solidFill>
                  <a:schemeClr val="tx1"/>
                </a:solidFill>
                <a:effectLst/>
                <a:latin typeface="Times New Roman" panose="02020603050405020304" pitchFamily="18" charset="0"/>
                <a:ea typeface="Times New Roman" panose="02020603050405020304" pitchFamily="18" charset="0"/>
              </a:rPr>
              <a:t>It would utilize advanced algorithms, machine learning techniques, and a user-friendly interface to achieve its goals effectively</a:t>
            </a:r>
          </a:p>
          <a:p>
            <a:pPr marL="285750" indent="-285750">
              <a:buFont typeface="Arial" panose="020B0604020202020204" pitchFamily="34" charset="0"/>
              <a:buChar char="•"/>
            </a:pPr>
            <a:endParaRPr lang="en-US" sz="1600" dirty="0">
              <a:solidFill>
                <a:schemeClr val="tx1"/>
              </a:solidFill>
              <a:effectLst/>
              <a:latin typeface="Times New Roman" panose="02020603050405020304" pitchFamily="18" charset="0"/>
              <a:ea typeface="Times New Roman" panose="02020603050405020304" pitchFamily="18" charset="0"/>
            </a:endParaRPr>
          </a:p>
          <a:p>
            <a:pPr marL="285750" indent="-285750">
              <a:buFont typeface="Wingdings" panose="05000000000000000000" pitchFamily="2" charset="2"/>
              <a:buChar char="ü"/>
            </a:pPr>
            <a:r>
              <a:rPr lang="en-US" sz="1600" dirty="0">
                <a:solidFill>
                  <a:schemeClr val="tx1"/>
                </a:solidFill>
                <a:effectLst/>
                <a:latin typeface="Times New Roman" panose="02020603050405020304" pitchFamily="18" charset="0"/>
                <a:ea typeface="Times New Roman" panose="02020603050405020304" pitchFamily="18" charset="0"/>
              </a:rPr>
              <a:t>CODECOMPOSER is a cutting-edge Graphical User Interface (GUI) designed to streamline the process of TAC generation and analysis..</a:t>
            </a:r>
            <a:endParaRPr lang="en-IN" sz="1600" dirty="0">
              <a:solidFill>
                <a:schemeClr val="tx1"/>
              </a:solidFill>
              <a:effectLst/>
              <a:latin typeface="Times New Roman" panose="02020603050405020304" pitchFamily="18" charset="0"/>
              <a:ea typeface="Times New Roman" panose="02020603050405020304" pitchFamily="18" charset="0"/>
            </a:endParaRPr>
          </a:p>
          <a:p>
            <a:endParaRPr lang="en-IN" dirty="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3"/>
        <p:cNvGrpSpPr/>
        <p:nvPr/>
      </p:nvGrpSpPr>
      <p:grpSpPr>
        <a:xfrm>
          <a:off x="0" y="0"/>
          <a:ext cx="0" cy="0"/>
          <a:chOff x="0" y="0"/>
          <a:chExt cx="0" cy="0"/>
        </a:xfrm>
      </p:grpSpPr>
      <p:sp>
        <p:nvSpPr>
          <p:cNvPr id="506" name="Google Shape;506;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lumMod val="75000"/>
                  </a:schemeClr>
                </a:solidFill>
                <a:latin typeface="Agency FB" panose="020B0503020202020204" pitchFamily="34" charset="0"/>
              </a:rPr>
              <a:t>Conclusion</a:t>
            </a:r>
            <a:endParaRPr dirty="0">
              <a:solidFill>
                <a:schemeClr val="bg2">
                  <a:lumMod val="75000"/>
                </a:schemeClr>
              </a:solidFill>
              <a:latin typeface="Agency FB" panose="020B0503020202020204" pitchFamily="34" charset="0"/>
            </a:endParaRPr>
          </a:p>
        </p:txBody>
      </p:sp>
      <p:sp>
        <p:nvSpPr>
          <p:cNvPr id="507" name="Google Shape;507;p63"/>
          <p:cNvSpPr txBox="1"/>
          <p:nvPr/>
        </p:nvSpPr>
        <p:spPr>
          <a:xfrm flipH="1">
            <a:off x="1371600" y="1325880"/>
            <a:ext cx="6494362" cy="2956559"/>
          </a:xfrm>
          <a:prstGeom prst="rect">
            <a:avLst/>
          </a:prstGeom>
          <a:noFill/>
          <a:ln>
            <a:noFill/>
          </a:ln>
        </p:spPr>
        <p:txBody>
          <a:bodyPr spcFirstLastPara="1" wrap="square" lIns="91425" tIns="91425" rIns="91425" bIns="91425" anchor="t" anchorCtr="0">
            <a:noAutofit/>
          </a:bodyPr>
          <a:lstStyle/>
          <a:p>
            <a:pPr marL="285750" lvl="0" indent="-285750" rtl="0">
              <a:lnSpc>
                <a:spcPct val="115000"/>
              </a:lnSpc>
              <a:spcBef>
                <a:spcPts val="0"/>
              </a:spcBef>
              <a:spcAft>
                <a:spcPts val="0"/>
              </a:spcAft>
              <a:buFont typeface="Wingdings" panose="05000000000000000000" pitchFamily="2" charset="2"/>
              <a:buChar char="v"/>
            </a:pPr>
            <a:r>
              <a:rPr lang="en-US" sz="1600" dirty="0">
                <a:solidFill>
                  <a:schemeClr val="bg2">
                    <a:lumMod val="40000"/>
                    <a:lumOff val="60000"/>
                  </a:schemeClr>
                </a:solidFill>
                <a:effectLst/>
                <a:latin typeface="Times New Roman" panose="02020603050405020304" pitchFamily="18" charset="0"/>
                <a:ea typeface="Times New Roman" panose="02020603050405020304" pitchFamily="18" charset="0"/>
              </a:rPr>
              <a:t>CODECOMPOSER demonstrates a high degree of accuracy in generating TAC from source code across multiple programming languages. Its parsing algorithms and optimization suggestions contribute to</a:t>
            </a:r>
            <a:r>
              <a:rPr lang="en-US" sz="1600" spc="-25" dirty="0">
                <a:solidFill>
                  <a:schemeClr val="bg2">
                    <a:lumMod val="40000"/>
                    <a:lumOff val="60000"/>
                  </a:schemeClr>
                </a:solidFill>
                <a:effectLst/>
                <a:latin typeface="Times New Roman" panose="02020603050405020304" pitchFamily="18" charset="0"/>
                <a:ea typeface="Times New Roman" panose="02020603050405020304" pitchFamily="18" charset="0"/>
              </a:rPr>
              <a:t> </a:t>
            </a:r>
            <a:r>
              <a:rPr lang="en-US" sz="1600" dirty="0">
                <a:solidFill>
                  <a:schemeClr val="bg2">
                    <a:lumMod val="40000"/>
                    <a:lumOff val="60000"/>
                  </a:schemeClr>
                </a:solidFill>
                <a:effectLst/>
                <a:latin typeface="Times New Roman" panose="02020603050405020304" pitchFamily="18" charset="0"/>
                <a:ea typeface="Times New Roman" panose="02020603050405020304" pitchFamily="18" charset="0"/>
              </a:rPr>
              <a:t>efficient</a:t>
            </a:r>
            <a:r>
              <a:rPr lang="en-US" sz="1600" spc="-25" dirty="0">
                <a:solidFill>
                  <a:schemeClr val="bg2">
                    <a:lumMod val="40000"/>
                    <a:lumOff val="60000"/>
                  </a:schemeClr>
                </a:solidFill>
                <a:effectLst/>
                <a:latin typeface="Times New Roman" panose="02020603050405020304" pitchFamily="18" charset="0"/>
                <a:ea typeface="Times New Roman" panose="02020603050405020304" pitchFamily="18" charset="0"/>
              </a:rPr>
              <a:t> </a:t>
            </a:r>
            <a:r>
              <a:rPr lang="en-US" sz="1600" dirty="0">
                <a:solidFill>
                  <a:schemeClr val="bg2">
                    <a:lumMod val="40000"/>
                    <a:lumOff val="60000"/>
                  </a:schemeClr>
                </a:solidFill>
                <a:effectLst/>
                <a:latin typeface="Times New Roman" panose="02020603050405020304" pitchFamily="18" charset="0"/>
                <a:ea typeface="Times New Roman" panose="02020603050405020304" pitchFamily="18" charset="0"/>
              </a:rPr>
              <a:t>code</a:t>
            </a:r>
            <a:r>
              <a:rPr lang="en-US" sz="1600" spc="-25" dirty="0">
                <a:solidFill>
                  <a:schemeClr val="bg2">
                    <a:lumMod val="40000"/>
                    <a:lumOff val="60000"/>
                  </a:schemeClr>
                </a:solidFill>
                <a:effectLst/>
                <a:latin typeface="Times New Roman" panose="02020603050405020304" pitchFamily="18" charset="0"/>
                <a:ea typeface="Times New Roman" panose="02020603050405020304" pitchFamily="18" charset="0"/>
              </a:rPr>
              <a:t> </a:t>
            </a:r>
            <a:r>
              <a:rPr lang="en-US" sz="1600" dirty="0">
                <a:solidFill>
                  <a:schemeClr val="bg2">
                    <a:lumMod val="40000"/>
                    <a:lumOff val="60000"/>
                  </a:schemeClr>
                </a:solidFill>
                <a:effectLst/>
                <a:latin typeface="Times New Roman" panose="02020603050405020304" pitchFamily="18" charset="0"/>
                <a:ea typeface="Times New Roman" panose="02020603050405020304" pitchFamily="18" charset="0"/>
              </a:rPr>
              <a:t>representation and potential performance enhancements</a:t>
            </a:r>
          </a:p>
          <a:p>
            <a:pPr marL="285750" lvl="0" indent="-285750" rtl="0">
              <a:lnSpc>
                <a:spcPct val="115000"/>
              </a:lnSpc>
              <a:spcBef>
                <a:spcPts val="0"/>
              </a:spcBef>
              <a:spcAft>
                <a:spcPts val="0"/>
              </a:spcAft>
              <a:buFont typeface="Wingdings" panose="05000000000000000000" pitchFamily="2" charset="2"/>
              <a:buChar char="v"/>
            </a:pPr>
            <a:endParaRPr lang="en-US" sz="1800" dirty="0">
              <a:solidFill>
                <a:schemeClr val="bg2">
                  <a:lumMod val="40000"/>
                  <a:lumOff val="60000"/>
                </a:schemeClr>
              </a:solidFill>
              <a:effectLst/>
              <a:latin typeface="Times New Roman" panose="02020603050405020304" pitchFamily="18" charset="0"/>
              <a:ea typeface="Times New Roman" panose="02020603050405020304" pitchFamily="18" charset="0"/>
            </a:endParaRPr>
          </a:p>
          <a:p>
            <a:pPr marL="285750" lvl="0" indent="-285750" rtl="0">
              <a:lnSpc>
                <a:spcPct val="115000"/>
              </a:lnSpc>
              <a:spcBef>
                <a:spcPts val="0"/>
              </a:spcBef>
              <a:spcAft>
                <a:spcPts val="0"/>
              </a:spcAft>
              <a:buFont typeface="Wingdings" panose="05000000000000000000" pitchFamily="2" charset="2"/>
              <a:buChar char="v"/>
            </a:pPr>
            <a:r>
              <a:rPr lang="en-US" sz="1800" dirty="0">
                <a:solidFill>
                  <a:schemeClr val="bg2">
                    <a:lumMod val="40000"/>
                    <a:lumOff val="60000"/>
                  </a:schemeClr>
                </a:solidFill>
                <a:effectLst/>
                <a:latin typeface="Times New Roman" panose="02020603050405020304" pitchFamily="18" charset="0"/>
                <a:ea typeface="Times New Roman" panose="02020603050405020304" pitchFamily="18" charset="0"/>
              </a:rPr>
              <a:t>In conclusion, the</a:t>
            </a:r>
            <a:r>
              <a:rPr lang="en-US" sz="1800" spc="-35" dirty="0">
                <a:solidFill>
                  <a:schemeClr val="bg2">
                    <a:lumMod val="40000"/>
                    <a:lumOff val="60000"/>
                  </a:schemeClr>
                </a:solidFill>
                <a:effectLst/>
                <a:latin typeface="Times New Roman" panose="02020603050405020304" pitchFamily="18" charset="0"/>
                <a:ea typeface="Times New Roman" panose="02020603050405020304" pitchFamily="18" charset="0"/>
              </a:rPr>
              <a:t> </a:t>
            </a:r>
            <a:r>
              <a:rPr lang="en-US" sz="1800" dirty="0">
                <a:solidFill>
                  <a:schemeClr val="bg2">
                    <a:lumMod val="40000"/>
                    <a:lumOff val="60000"/>
                  </a:schemeClr>
                </a:solidFill>
                <a:effectLst/>
                <a:latin typeface="Times New Roman" panose="02020603050405020304" pitchFamily="18" charset="0"/>
                <a:ea typeface="Times New Roman" panose="02020603050405020304" pitchFamily="18" charset="0"/>
              </a:rPr>
              <a:t>evaluation</a:t>
            </a:r>
            <a:r>
              <a:rPr lang="en-US" sz="1800" spc="-35" dirty="0">
                <a:solidFill>
                  <a:schemeClr val="bg2">
                    <a:lumMod val="40000"/>
                    <a:lumOff val="60000"/>
                  </a:schemeClr>
                </a:solidFill>
                <a:effectLst/>
                <a:latin typeface="Times New Roman" panose="02020603050405020304" pitchFamily="18" charset="0"/>
                <a:ea typeface="Times New Roman" panose="02020603050405020304" pitchFamily="18" charset="0"/>
              </a:rPr>
              <a:t> </a:t>
            </a:r>
            <a:r>
              <a:rPr lang="en-US" sz="1800" dirty="0">
                <a:solidFill>
                  <a:schemeClr val="bg2">
                    <a:lumMod val="40000"/>
                    <a:lumOff val="60000"/>
                  </a:schemeClr>
                </a:solidFill>
                <a:effectLst/>
                <a:latin typeface="Times New Roman" panose="02020603050405020304" pitchFamily="18" charset="0"/>
                <a:ea typeface="Times New Roman" panose="02020603050405020304" pitchFamily="18" charset="0"/>
              </a:rPr>
              <a:t>of</a:t>
            </a:r>
            <a:r>
              <a:rPr lang="en-US" sz="1800" spc="-35" dirty="0">
                <a:solidFill>
                  <a:schemeClr val="bg2">
                    <a:lumMod val="40000"/>
                    <a:lumOff val="60000"/>
                  </a:schemeClr>
                </a:solidFill>
                <a:effectLst/>
                <a:latin typeface="Times New Roman" panose="02020603050405020304" pitchFamily="18" charset="0"/>
                <a:ea typeface="Times New Roman" panose="02020603050405020304" pitchFamily="18" charset="0"/>
              </a:rPr>
              <a:t> </a:t>
            </a:r>
            <a:r>
              <a:rPr lang="en-US" sz="1800" dirty="0">
                <a:solidFill>
                  <a:schemeClr val="bg2">
                    <a:lumMod val="40000"/>
                    <a:lumOff val="60000"/>
                  </a:schemeClr>
                </a:solidFill>
                <a:effectLst/>
                <a:latin typeface="Times New Roman" panose="02020603050405020304" pitchFamily="18" charset="0"/>
                <a:ea typeface="Times New Roman" panose="02020603050405020304" pitchFamily="18" charset="0"/>
              </a:rPr>
              <a:t>CODECOMPOSER</a:t>
            </a:r>
            <a:r>
              <a:rPr lang="en-US" sz="1800" spc="-35" dirty="0">
                <a:solidFill>
                  <a:schemeClr val="bg2">
                    <a:lumMod val="40000"/>
                    <a:lumOff val="60000"/>
                  </a:schemeClr>
                </a:solidFill>
                <a:effectLst/>
                <a:latin typeface="Times New Roman" panose="02020603050405020304" pitchFamily="18" charset="0"/>
                <a:ea typeface="Times New Roman" panose="02020603050405020304" pitchFamily="18" charset="0"/>
              </a:rPr>
              <a:t> </a:t>
            </a:r>
            <a:r>
              <a:rPr lang="en-US" sz="1800" dirty="0">
                <a:solidFill>
                  <a:schemeClr val="bg2">
                    <a:lumMod val="40000"/>
                    <a:lumOff val="60000"/>
                  </a:schemeClr>
                </a:solidFill>
                <a:effectLst/>
                <a:latin typeface="Times New Roman" panose="02020603050405020304" pitchFamily="18" charset="0"/>
                <a:ea typeface="Times New Roman" panose="02020603050405020304" pitchFamily="18" charset="0"/>
              </a:rPr>
              <a:t>in</a:t>
            </a:r>
            <a:r>
              <a:rPr lang="en-US" sz="1800" spc="-35" dirty="0">
                <a:solidFill>
                  <a:schemeClr val="bg2">
                    <a:lumMod val="40000"/>
                    <a:lumOff val="60000"/>
                  </a:schemeClr>
                </a:solidFill>
                <a:effectLst/>
                <a:latin typeface="Times New Roman" panose="02020603050405020304" pitchFamily="18" charset="0"/>
                <a:ea typeface="Times New Roman" panose="02020603050405020304" pitchFamily="18" charset="0"/>
              </a:rPr>
              <a:t> </a:t>
            </a:r>
            <a:r>
              <a:rPr lang="en-US" sz="1800" dirty="0">
                <a:solidFill>
                  <a:schemeClr val="bg2">
                    <a:lumMod val="40000"/>
                    <a:lumOff val="60000"/>
                  </a:schemeClr>
                </a:solidFill>
                <a:effectLst/>
                <a:latin typeface="Times New Roman" panose="02020603050405020304" pitchFamily="18" charset="0"/>
                <a:ea typeface="Times New Roman" panose="02020603050405020304" pitchFamily="18" charset="0"/>
              </a:rPr>
              <a:t>Three</a:t>
            </a:r>
            <a:r>
              <a:rPr lang="en-US" sz="1800" spc="-35" dirty="0">
                <a:solidFill>
                  <a:schemeClr val="bg2">
                    <a:lumMod val="40000"/>
                    <a:lumOff val="60000"/>
                  </a:schemeClr>
                </a:solidFill>
                <a:effectLst/>
                <a:latin typeface="Times New Roman" panose="02020603050405020304" pitchFamily="18" charset="0"/>
                <a:ea typeface="Times New Roman" panose="02020603050405020304" pitchFamily="18" charset="0"/>
              </a:rPr>
              <a:t> </a:t>
            </a:r>
            <a:r>
              <a:rPr lang="en-US" sz="1800" dirty="0">
                <a:solidFill>
                  <a:schemeClr val="bg2">
                    <a:lumMod val="40000"/>
                    <a:lumOff val="60000"/>
                  </a:schemeClr>
                </a:solidFill>
                <a:effectLst/>
                <a:latin typeface="Times New Roman" panose="02020603050405020304" pitchFamily="18" charset="0"/>
                <a:ea typeface="Times New Roman" panose="02020603050405020304" pitchFamily="18" charset="0"/>
              </a:rPr>
              <a:t>Address</a:t>
            </a:r>
            <a:r>
              <a:rPr lang="en-US" sz="1800" spc="-35" dirty="0">
                <a:solidFill>
                  <a:schemeClr val="bg2">
                    <a:lumMod val="40000"/>
                    <a:lumOff val="60000"/>
                  </a:schemeClr>
                </a:solidFill>
                <a:effectLst/>
                <a:latin typeface="Times New Roman" panose="02020603050405020304" pitchFamily="18" charset="0"/>
                <a:ea typeface="Times New Roman" panose="02020603050405020304" pitchFamily="18" charset="0"/>
              </a:rPr>
              <a:t> </a:t>
            </a:r>
            <a:r>
              <a:rPr lang="en-US" sz="1800" dirty="0">
                <a:solidFill>
                  <a:schemeClr val="bg2">
                    <a:lumMod val="40000"/>
                    <a:lumOff val="60000"/>
                  </a:schemeClr>
                </a:solidFill>
                <a:effectLst/>
                <a:latin typeface="Times New Roman" panose="02020603050405020304" pitchFamily="18" charset="0"/>
                <a:ea typeface="Times New Roman" panose="02020603050405020304" pitchFamily="18" charset="0"/>
              </a:rPr>
              <a:t>Code</a:t>
            </a:r>
            <a:r>
              <a:rPr lang="en-US" sz="1800" spc="-35" dirty="0">
                <a:solidFill>
                  <a:schemeClr val="bg2">
                    <a:lumMod val="40000"/>
                    <a:lumOff val="60000"/>
                  </a:schemeClr>
                </a:solidFill>
                <a:effectLst/>
                <a:latin typeface="Times New Roman" panose="02020603050405020304" pitchFamily="18" charset="0"/>
                <a:ea typeface="Times New Roman" panose="02020603050405020304" pitchFamily="18" charset="0"/>
              </a:rPr>
              <a:t> </a:t>
            </a:r>
            <a:r>
              <a:rPr lang="en-US" sz="1800" dirty="0">
                <a:solidFill>
                  <a:schemeClr val="bg2">
                    <a:lumMod val="40000"/>
                    <a:lumOff val="60000"/>
                  </a:schemeClr>
                </a:solidFill>
                <a:effectLst/>
                <a:latin typeface="Times New Roman" panose="02020603050405020304" pitchFamily="18" charset="0"/>
                <a:ea typeface="Times New Roman" panose="02020603050405020304" pitchFamily="18" charset="0"/>
              </a:rPr>
              <a:t>(TAC) generation and analysis has provided valuable insights into its effectiveness, usability, and potential areas for improvement. </a:t>
            </a:r>
            <a:r>
              <a:rPr lang="en-US" sz="1600" dirty="0">
                <a:solidFill>
                  <a:schemeClr val="bg2">
                    <a:lumMod val="40000"/>
                    <a:lumOff val="60000"/>
                  </a:schemeClr>
                </a:solidFill>
                <a:effectLst/>
                <a:latin typeface="Times New Roman" panose="02020603050405020304" pitchFamily="18" charset="0"/>
                <a:ea typeface="Times New Roman" panose="02020603050405020304" pitchFamily="18" charset="0"/>
              </a:rPr>
              <a:t>.</a:t>
            </a:r>
            <a:endParaRPr sz="1600" dirty="0">
              <a:solidFill>
                <a:schemeClr val="bg2">
                  <a:lumMod val="40000"/>
                  <a:lumOff val="60000"/>
                </a:schemeClr>
              </a:solidFill>
              <a:latin typeface="Lato"/>
              <a:ea typeface="Lato"/>
              <a:cs typeface="Lato"/>
              <a:sym typeface="Lato"/>
            </a:endParaRPr>
          </a:p>
        </p:txBody>
      </p:sp>
      <p:cxnSp>
        <p:nvCxnSpPr>
          <p:cNvPr id="565" name="Google Shape;565;p63"/>
          <p:cNvCxnSpPr/>
          <p:nvPr/>
        </p:nvCxnSpPr>
        <p:spPr>
          <a:xfrm>
            <a:off x="6491425" y="1112025"/>
            <a:ext cx="2223600" cy="325200"/>
          </a:xfrm>
          <a:prstGeom prst="bentConnector3">
            <a:avLst>
              <a:gd name="adj1" fmla="val 50000"/>
            </a:avLst>
          </a:prstGeom>
          <a:noFill/>
          <a:ln w="28575" cap="flat" cmpd="sng">
            <a:solidFill>
              <a:schemeClr val="dk2"/>
            </a:solidFill>
            <a:prstDash val="solid"/>
            <a:round/>
            <a:headEnd type="oval" w="med" len="med"/>
            <a:tailEnd type="none" w="med" len="med"/>
          </a:ln>
        </p:spPr>
      </p:cxnSp>
    </p:spTree>
  </p:cSld>
  <p:clrMapOvr>
    <a:masterClrMapping/>
  </p:clrMapOvr>
</p:sld>
</file>

<file path=ppt/theme/theme1.xml><?xml version="1.0" encoding="utf-8"?>
<a:theme xmlns:a="http://schemas.openxmlformats.org/drawingml/2006/main" name="Computer Algorithm Lesson for College by Slidesgo">
  <a:themeElements>
    <a:clrScheme name="Simple Light">
      <a:dk1>
        <a:srgbClr val="FFFFFF"/>
      </a:dk1>
      <a:lt1>
        <a:srgbClr val="072C4E"/>
      </a:lt1>
      <a:dk2>
        <a:srgbClr val="FFE000"/>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463</Words>
  <Application>Microsoft Office PowerPoint</Application>
  <PresentationFormat>On-screen Show (16:9)</PresentationFormat>
  <Paragraphs>34</Paragraphs>
  <Slides>10</Slides>
  <Notes>10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Times New Roman</vt:lpstr>
      <vt:lpstr>Wingdings</vt:lpstr>
      <vt:lpstr>Bebas Neue</vt:lpstr>
      <vt:lpstr>Aptos Narrow</vt:lpstr>
      <vt:lpstr>TimesNewRomanPS-BoldMT</vt:lpstr>
      <vt:lpstr>Arial</vt:lpstr>
      <vt:lpstr>Agency FB</vt:lpstr>
      <vt:lpstr>Comfortaa</vt:lpstr>
      <vt:lpstr>Comfortaa Medium</vt:lpstr>
      <vt:lpstr>Lato</vt:lpstr>
      <vt:lpstr>Nunito Light</vt:lpstr>
      <vt:lpstr>Computer Algorithm Lesson for College by Slidesgo</vt:lpstr>
      <vt:lpstr>Lexiconcraft: An innovative language symbol generator</vt:lpstr>
      <vt:lpstr>introduction</vt:lpstr>
      <vt:lpstr>1. The evaluation process will involve using CODECOMPOSER to generate TAC from sample source code in various languages and analyzing the generated TAC for accuracy and optimization opportunities.  2. Usability testing sessions will be conducted with participants to assess the GUI design, navigation flow, and overall user experience of CODECOMPOSER.   3. A comparative analysis will be performed to benchmark CODECOMPOSER against other existing code generation and analysis tools, evaluating features, performance, and user satisfaction. </vt:lpstr>
      <vt:lpstr>Future Prospects And Potential</vt:lpstr>
      <vt:lpstr>Program</vt:lpstr>
      <vt:lpstr>Program</vt:lpstr>
      <vt:lpstr>Output</vt:lpstr>
      <vt:lpstr>Result</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pravithraghav</dc:creator>
  <cp:lastModifiedBy>V.Praveen Kumar</cp:lastModifiedBy>
  <cp:revision>1</cp:revision>
  <dcterms:modified xsi:type="dcterms:W3CDTF">2024-09-22T18:36:46Z</dcterms:modified>
</cp:coreProperties>
</file>